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8" r:id="rId1"/>
  </p:sldMasterIdLst>
  <p:notesMasterIdLst>
    <p:notesMasterId r:id="rId37"/>
  </p:notesMasterIdLst>
  <p:sldIdLst>
    <p:sldId id="409" r:id="rId2"/>
    <p:sldId id="280" r:id="rId3"/>
    <p:sldId id="339" r:id="rId4"/>
    <p:sldId id="388" r:id="rId5"/>
    <p:sldId id="323" r:id="rId6"/>
    <p:sldId id="402" r:id="rId7"/>
    <p:sldId id="358" r:id="rId8"/>
    <p:sldId id="368" r:id="rId9"/>
    <p:sldId id="399" r:id="rId10"/>
    <p:sldId id="403" r:id="rId11"/>
    <p:sldId id="404" r:id="rId12"/>
    <p:sldId id="390" r:id="rId13"/>
    <p:sldId id="382" r:id="rId14"/>
    <p:sldId id="405" r:id="rId15"/>
    <p:sldId id="372" r:id="rId16"/>
    <p:sldId id="414" r:id="rId17"/>
    <p:sldId id="340" r:id="rId18"/>
    <p:sldId id="415" r:id="rId19"/>
    <p:sldId id="290" r:id="rId20"/>
    <p:sldId id="379" r:id="rId21"/>
    <p:sldId id="410" r:id="rId22"/>
    <p:sldId id="374" r:id="rId23"/>
    <p:sldId id="356" r:id="rId24"/>
    <p:sldId id="384" r:id="rId25"/>
    <p:sldId id="386" r:id="rId26"/>
    <p:sldId id="394" r:id="rId27"/>
    <p:sldId id="396" r:id="rId28"/>
    <p:sldId id="395" r:id="rId29"/>
    <p:sldId id="397" r:id="rId30"/>
    <p:sldId id="398" r:id="rId31"/>
    <p:sldId id="411" r:id="rId32"/>
    <p:sldId id="412" r:id="rId33"/>
    <p:sldId id="416" r:id="rId34"/>
    <p:sldId id="413" r:id="rId35"/>
    <p:sldId id="408" r:id="rId3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23" autoAdjust="0"/>
  </p:normalViewPr>
  <p:slideViewPr>
    <p:cSldViewPr>
      <p:cViewPr>
        <p:scale>
          <a:sx n="70" d="100"/>
          <a:sy n="70" d="100"/>
        </p:scale>
        <p:origin x="-115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8136424819040728E-2"/>
          <c:y val="2.4142492203374832E-2"/>
          <c:w val="0.86622737855889753"/>
          <c:h val="0.4404663849610600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Лист1!$B$3</c:f>
              <c:strCache>
                <c:ptCount val="1"/>
                <c:pt idx="0">
                  <c:v>2018</c:v>
                </c:pt>
              </c:strCache>
            </c:strRef>
          </c:tx>
          <c:dLbls>
            <c:showVal val="1"/>
          </c:dLbls>
          <c:cat>
            <c:strRef>
              <c:f>Лист1!$A$4:$A$8</c:f>
              <c:strCache>
                <c:ptCount val="5"/>
                <c:pt idx="0">
                  <c:v>Всего</c:v>
                </c:pt>
                <c:pt idx="1">
                  <c:v>в т.ч.работники, содержащиеся за счет приносящей доход деятельности</c:v>
                </c:pt>
                <c:pt idx="2">
                  <c:v>Административный персонал</c:v>
                </c:pt>
                <c:pt idx="3">
                  <c:v>Основной персонал</c:v>
                </c:pt>
                <c:pt idx="4">
                  <c:v>Вспомогательный персонал</c:v>
                </c:pt>
              </c:strCache>
            </c:strRef>
          </c:cat>
          <c:val>
            <c:numRef>
              <c:f>Лист1!$B$4:$B$8</c:f>
              <c:numCache>
                <c:formatCode>General</c:formatCode>
                <c:ptCount val="5"/>
                <c:pt idx="0">
                  <c:v>55</c:v>
                </c:pt>
                <c:pt idx="1">
                  <c:v>13</c:v>
                </c:pt>
                <c:pt idx="2">
                  <c:v>7</c:v>
                </c:pt>
                <c:pt idx="3">
                  <c:v>33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Лист1!$C$3</c:f>
              <c:strCache>
                <c:ptCount val="1"/>
                <c:pt idx="0">
                  <c:v>2019</c:v>
                </c:pt>
              </c:strCache>
            </c:strRef>
          </c:tx>
          <c:dLbls>
            <c:showVal val="1"/>
          </c:dLbls>
          <c:cat>
            <c:strRef>
              <c:f>Лист1!$A$4:$A$8</c:f>
              <c:strCache>
                <c:ptCount val="5"/>
                <c:pt idx="0">
                  <c:v>Всего</c:v>
                </c:pt>
                <c:pt idx="1">
                  <c:v>в т.ч.работники, содержащиеся за счет приносящей доход деятельности</c:v>
                </c:pt>
                <c:pt idx="2">
                  <c:v>Административный персонал</c:v>
                </c:pt>
                <c:pt idx="3">
                  <c:v>Основной персонал</c:v>
                </c:pt>
                <c:pt idx="4">
                  <c:v>Вспомогательный персонал</c:v>
                </c:pt>
              </c:strCache>
            </c:strRef>
          </c:cat>
          <c:val>
            <c:numRef>
              <c:f>Лист1!$C$4:$C$8</c:f>
              <c:numCache>
                <c:formatCode>General</c:formatCode>
                <c:ptCount val="5"/>
                <c:pt idx="0">
                  <c:v>56</c:v>
                </c:pt>
                <c:pt idx="1">
                  <c:v>15</c:v>
                </c:pt>
                <c:pt idx="2">
                  <c:v>7</c:v>
                </c:pt>
                <c:pt idx="3">
                  <c:v>33</c:v>
                </c:pt>
                <c:pt idx="4">
                  <c:v>16</c:v>
                </c:pt>
              </c:numCache>
            </c:numRef>
          </c:val>
        </c:ser>
        <c:axId val="147120128"/>
        <c:axId val="147121664"/>
      </c:barChart>
      <c:catAx>
        <c:axId val="147120128"/>
        <c:scaling>
          <c:orientation val="minMax"/>
        </c:scaling>
        <c:axPos val="b"/>
        <c:tickLblPos val="low"/>
        <c:crossAx val="147121664"/>
        <c:crosses val="autoZero"/>
        <c:auto val="1"/>
        <c:lblAlgn val="ctr"/>
        <c:lblOffset val="100"/>
      </c:catAx>
      <c:valAx>
        <c:axId val="147121664"/>
        <c:scaling>
          <c:orientation val="minMax"/>
        </c:scaling>
        <c:axPos val="l"/>
        <c:majorGridlines/>
        <c:minorGridlines/>
        <c:numFmt formatCode="General" sourceLinked="1"/>
        <c:tickLblPos val="nextTo"/>
        <c:crossAx val="14712012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baseline="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5201448205101364E-4"/>
          <c:w val="0.50889108299742569"/>
          <c:h val="0.78162802172307833"/>
        </c:manualLayout>
      </c:layout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r>
                      <a:rPr lang="ru-RU" dirty="0" smtClean="0"/>
                      <a:t>20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1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1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/>
                      <a:t>6%</a:t>
                    </a:r>
                  </a:p>
                </c:rich>
              </c:tx>
              <c:showVal val="1"/>
              <c:showPercent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1%</a:t>
                    </a:r>
                  </a:p>
                </c:rich>
              </c:tx>
              <c:showVal val="1"/>
              <c:showPercent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 </a:t>
                    </a:r>
                    <a:r>
                      <a:rPr lang="en-US" dirty="0"/>
                      <a:t>1%</a:t>
                    </a:r>
                  </a:p>
                </c:rich>
              </c:tx>
              <c:showVal val="1"/>
              <c:showPercent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showVal val="1"/>
            <c:showPercent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Проведение вакцинаций - 6 747 935 руб.</c:v>
                </c:pt>
                <c:pt idx="1">
                  <c:v>Отбор проб биологического материала - 4 518 812 руб.</c:v>
                </c:pt>
                <c:pt idx="2">
                  <c:v>Диагностические исследования - 3 251 014 руб.</c:v>
                </c:pt>
                <c:pt idx="3">
                  <c:v>Лабораторные исследования -  5 492 732 руб.</c:v>
                </c:pt>
                <c:pt idx="4">
                  <c:v>Проведение плановой/вынужденной дезинфекции - 4 309 555 руб.</c:v>
                </c:pt>
                <c:pt idx="5">
                  <c:v>Ветеринарно-санитарное обследование хозяйствующих субъектов - 4 275 501 руб.</c:v>
                </c:pt>
                <c:pt idx="6">
                  <c:v>Осуществление досмотров подконтрольных ветеринарной службе грузов и обработка ТС - 2 000 000 руб.</c:v>
                </c:pt>
                <c:pt idx="7">
                  <c:v>Оформление ВСД - 297 873 руб.</c:v>
                </c:pt>
                <c:pt idx="8">
                  <c:v>Отбор проб для лабораторных мониторинговых исследований на безопасность в ветеринарном отношении - 180 020 руб.</c:v>
                </c:pt>
                <c:pt idx="9">
                  <c:v>Лабораторные мониторинговые исследования кормов и продуктов животного происхождения на безопасность в ветеринарном отношении - 2 130 947 руб.</c:v>
                </c:pt>
              </c:strCache>
            </c:strRef>
          </c:cat>
          <c:val>
            <c:numRef>
              <c:f>Лист1!$B$2:$B$11</c:f>
              <c:numCache>
                <c:formatCode>#,##0.00\ _₽</c:formatCode>
                <c:ptCount val="10"/>
                <c:pt idx="0">
                  <c:v>6747935</c:v>
                </c:pt>
                <c:pt idx="1">
                  <c:v>4518812</c:v>
                </c:pt>
                <c:pt idx="2">
                  <c:v>3251014</c:v>
                </c:pt>
                <c:pt idx="3">
                  <c:v>5492732</c:v>
                </c:pt>
                <c:pt idx="4">
                  <c:v>4309555</c:v>
                </c:pt>
                <c:pt idx="5">
                  <c:v>4275501</c:v>
                </c:pt>
                <c:pt idx="6">
                  <c:v>2000000</c:v>
                </c:pt>
                <c:pt idx="7">
                  <c:v>297873</c:v>
                </c:pt>
                <c:pt idx="8">
                  <c:v>180020</c:v>
                </c:pt>
                <c:pt idx="9">
                  <c:v>2130947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51735369133524556"/>
          <c:y val="1.5636334524922069E-2"/>
          <c:w val="0.47246552629434335"/>
          <c:h val="0.96872733095015584"/>
        </c:manualLayout>
      </c:layout>
    </c:legend>
    <c:plotVisOnly val="1"/>
    <c:dispBlanksAs val="zero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 т.ч.по гос.заданию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КЧС</c:v>
                </c:pt>
                <c:pt idx="1">
                  <c:v>вирусные б-ни КРС</c:v>
                </c:pt>
                <c:pt idx="2">
                  <c:v>бешенство</c:v>
                </c:pt>
                <c:pt idx="3">
                  <c:v>сибирская язва</c:v>
                </c:pt>
                <c:pt idx="4">
                  <c:v>бешенство диких плотоядных</c:v>
                </c:pt>
                <c:pt idx="5">
                  <c:v>трихофития</c:v>
                </c:pt>
                <c:pt idx="6">
                  <c:v>миксоматоз,ВГБК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60000</c:v>
                </c:pt>
                <c:pt idx="1">
                  <c:v>27380</c:v>
                </c:pt>
                <c:pt idx="2">
                  <c:v>1300</c:v>
                </c:pt>
                <c:pt idx="3">
                  <c:v>150</c:v>
                </c:pt>
                <c:pt idx="4">
                  <c:v>134000</c:v>
                </c:pt>
                <c:pt idx="5">
                  <c:v>20000</c:v>
                </c:pt>
                <c:pt idx="6">
                  <c:v>6000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за 2019 г.</c:v>
                </c:pt>
              </c:strCache>
            </c:strRef>
          </c:tx>
          <c:dLbls>
            <c:dLbl>
              <c:idx val="3"/>
              <c:layout>
                <c:manualLayout>
                  <c:x val="1.1854360711261643E-2"/>
                  <c:y val="7.9362996292130644E-3"/>
                </c:manualLayout>
              </c:layout>
              <c:showVal val="1"/>
            </c:dLbl>
            <c:dLbl>
              <c:idx val="5"/>
              <c:layout>
                <c:manualLayout>
                  <c:x val="3.3869602032176212E-3"/>
                  <c:y val="-3.968253968253968E-2"/>
                </c:manualLayout>
              </c:layout>
              <c:showVal val="1"/>
            </c:dLbl>
            <c:dLbl>
              <c:idx val="6"/>
              <c:layout>
                <c:manualLayout>
                  <c:x val="5.0804403048264335E-3"/>
                  <c:y val="-3.4391534391534424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КЧС</c:v>
                </c:pt>
                <c:pt idx="1">
                  <c:v>вирусные б-ни КРС</c:v>
                </c:pt>
                <c:pt idx="2">
                  <c:v>бешенство</c:v>
                </c:pt>
                <c:pt idx="3">
                  <c:v>сибирская язва</c:v>
                </c:pt>
                <c:pt idx="4">
                  <c:v>бешенство диких плотоядных</c:v>
                </c:pt>
                <c:pt idx="5">
                  <c:v>трихофития</c:v>
                </c:pt>
                <c:pt idx="6">
                  <c:v>миксоматоз,ВГБК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105694</c:v>
                </c:pt>
                <c:pt idx="1">
                  <c:v>46846</c:v>
                </c:pt>
                <c:pt idx="2">
                  <c:v>2329</c:v>
                </c:pt>
                <c:pt idx="3">
                  <c:v>264</c:v>
                </c:pt>
                <c:pt idx="4">
                  <c:v>133600</c:v>
                </c:pt>
                <c:pt idx="5">
                  <c:v>22534</c:v>
                </c:pt>
                <c:pt idx="6">
                  <c:v>6112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 2018 г.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КЧС</c:v>
                </c:pt>
                <c:pt idx="1">
                  <c:v>вирусные б-ни КРС</c:v>
                </c:pt>
                <c:pt idx="2">
                  <c:v>бешенство</c:v>
                </c:pt>
                <c:pt idx="3">
                  <c:v>сибирская язва</c:v>
                </c:pt>
                <c:pt idx="4">
                  <c:v>бешенство диких плотоядных</c:v>
                </c:pt>
                <c:pt idx="5">
                  <c:v>трихофития</c:v>
                </c:pt>
                <c:pt idx="6">
                  <c:v>миксоматоз,ВГБК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80578</c:v>
                </c:pt>
                <c:pt idx="1">
                  <c:v>40556</c:v>
                </c:pt>
                <c:pt idx="2">
                  <c:v>2790</c:v>
                </c:pt>
                <c:pt idx="3">
                  <c:v>212</c:v>
                </c:pt>
                <c:pt idx="4">
                  <c:v>78529</c:v>
                </c:pt>
                <c:pt idx="5">
                  <c:v>22031</c:v>
                </c:pt>
                <c:pt idx="6">
                  <c:v>6020</c:v>
                </c:pt>
              </c:numCache>
            </c:numRef>
          </c:val>
        </c:ser>
        <c:shape val="box"/>
        <c:axId val="165889152"/>
        <c:axId val="165890688"/>
        <c:axId val="165767808"/>
      </c:bar3DChart>
      <c:catAx>
        <c:axId val="165889152"/>
        <c:scaling>
          <c:orientation val="minMax"/>
        </c:scaling>
        <c:axPos val="b"/>
        <c:tickLblPos val="nextTo"/>
        <c:crossAx val="165890688"/>
        <c:crosses val="autoZero"/>
        <c:auto val="1"/>
        <c:lblAlgn val="ctr"/>
        <c:lblOffset val="100"/>
      </c:catAx>
      <c:valAx>
        <c:axId val="165890688"/>
        <c:scaling>
          <c:orientation val="minMax"/>
        </c:scaling>
        <c:axPos val="l"/>
        <c:majorGridlines/>
        <c:numFmt formatCode="General" sourceLinked="1"/>
        <c:tickLblPos val="nextTo"/>
        <c:crossAx val="165889152"/>
        <c:crosses val="autoZero"/>
        <c:crossBetween val="between"/>
      </c:valAx>
      <c:serAx>
        <c:axId val="165767808"/>
        <c:scaling>
          <c:orientation val="minMax"/>
        </c:scaling>
        <c:delete val="1"/>
        <c:axPos val="b"/>
        <c:tickLblPos val="none"/>
        <c:crossAx val="165890688"/>
        <c:crosses val="autoZero"/>
      </c:ser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273170341429697E-2"/>
          <c:y val="2.9100529100529089E-2"/>
          <c:w val="0.514817950889077"/>
          <c:h val="0.804232804232804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3.9424750145012569E-3"/>
                  <c:y val="2.116402116402116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6063725522878712E-2"/>
                  <c:y val="0.1276455026455026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0.12990752531886088"/>
                  <c:y val="5.884118651835186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12 %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1.1350650389700461E-2"/>
                  <c:y val="-0.2684999791692719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35 %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5.915325994919577E-2"/>
                  <c:y val="-7.787464066991628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>
                <c:manualLayout>
                  <c:x val="0.10129124524125492"/>
                  <c:y val="5.60469524642752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35%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>
                <c:manualLayout>
                  <c:x val="0.11807489982465147"/>
                  <c:y val="0.185743865350165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1%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delete val="1"/>
            </c:dLbl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Бешенство домашних жив-х 51795 руб </c:v>
                </c:pt>
                <c:pt idx="1">
                  <c:v>Бешенство диких плотоядных 879 349 руб</c:v>
                </c:pt>
                <c:pt idx="2">
                  <c:v>трихофития 796 848 руб.</c:v>
                </c:pt>
                <c:pt idx="3">
                  <c:v>Сибирская язва 5 976 руб. </c:v>
                </c:pt>
                <c:pt idx="4">
                  <c:v>КЧС 2 390 544 руб.</c:v>
                </c:pt>
                <c:pt idx="5">
                  <c:v>Миксоматоз,ВГБК  239 054 руб.</c:v>
                </c:pt>
                <c:pt idx="6">
                  <c:v>Вирусные б-ни КРС 2 373 765 руб.</c:v>
                </c:pt>
                <c:pt idx="7">
                  <c:v>Болезнь Ауэски 7 968 руб.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51795</c:v>
                </c:pt>
                <c:pt idx="1">
                  <c:v>879349</c:v>
                </c:pt>
                <c:pt idx="2">
                  <c:v>796848</c:v>
                </c:pt>
                <c:pt idx="3">
                  <c:v>5976</c:v>
                </c:pt>
                <c:pt idx="4">
                  <c:v>2390544</c:v>
                </c:pt>
                <c:pt idx="5">
                  <c:v>239054</c:v>
                </c:pt>
                <c:pt idx="6">
                  <c:v>2373765</c:v>
                </c:pt>
                <c:pt idx="7">
                  <c:v>7968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5151006420556448"/>
          <c:y val="5.0264550264550255E-2"/>
          <c:w val="0.39937901284778166"/>
          <c:h val="0.94443027954839065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4256774048915224"/>
          <c:y val="3.6817020331074396E-2"/>
          <c:w val="0.45894007808656184"/>
          <c:h val="0.8910921008776784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01.01.2020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наличие поголовья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01.01.20192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наличие поголовья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01.01.2018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наличие поголовья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734</c:v>
                </c:pt>
              </c:numCache>
            </c:numRef>
          </c:val>
        </c:ser>
        <c:shape val="box"/>
        <c:axId val="54066176"/>
        <c:axId val="165950208"/>
        <c:axId val="165777408"/>
      </c:bar3DChart>
      <c:catAx>
        <c:axId val="54066176"/>
        <c:scaling>
          <c:orientation val="minMax"/>
        </c:scaling>
        <c:delete val="1"/>
        <c:axPos val="b"/>
        <c:tickLblPos val="none"/>
        <c:crossAx val="165950208"/>
        <c:crosses val="autoZero"/>
        <c:auto val="1"/>
        <c:lblAlgn val="ctr"/>
        <c:lblOffset val="100"/>
      </c:catAx>
      <c:valAx>
        <c:axId val="165950208"/>
        <c:scaling>
          <c:orientation val="minMax"/>
        </c:scaling>
        <c:axPos val="l"/>
        <c:majorGridlines/>
        <c:numFmt formatCode="General" sourceLinked="1"/>
        <c:tickLblPos val="nextTo"/>
        <c:crossAx val="54066176"/>
        <c:crosses val="autoZero"/>
        <c:crossBetween val="between"/>
      </c:valAx>
      <c:serAx>
        <c:axId val="165777408"/>
        <c:scaling>
          <c:orientation val="minMax"/>
        </c:scaling>
        <c:delete val="1"/>
        <c:axPos val="b"/>
        <c:tickLblPos val="none"/>
        <c:crossAx val="165950208"/>
        <c:crosses val="autoZero"/>
      </c:ser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01.01.2020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проведено обледований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01.01.2019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проведено обледований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01.01.2018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проведено обледований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5177</c:v>
                </c:pt>
              </c:numCache>
            </c:numRef>
          </c:val>
        </c:ser>
        <c:shape val="box"/>
        <c:axId val="165999360"/>
        <c:axId val="166000896"/>
        <c:axId val="165822912"/>
      </c:bar3DChart>
      <c:catAx>
        <c:axId val="165999360"/>
        <c:scaling>
          <c:orientation val="minMax"/>
        </c:scaling>
        <c:delete val="1"/>
        <c:axPos val="b"/>
        <c:tickLblPos val="none"/>
        <c:crossAx val="166000896"/>
        <c:crosses val="autoZero"/>
        <c:auto val="1"/>
        <c:lblAlgn val="ctr"/>
        <c:lblOffset val="100"/>
      </c:catAx>
      <c:valAx>
        <c:axId val="166000896"/>
        <c:scaling>
          <c:orientation val="minMax"/>
        </c:scaling>
        <c:axPos val="l"/>
        <c:majorGridlines/>
        <c:numFmt formatCode="General" sourceLinked="1"/>
        <c:tickLblPos val="nextTo"/>
        <c:crossAx val="165999360"/>
        <c:crosses val="autoZero"/>
        <c:crossBetween val="between"/>
      </c:valAx>
      <c:serAx>
        <c:axId val="165822912"/>
        <c:scaling>
          <c:orientation val="minMax"/>
        </c:scaling>
        <c:delete val="1"/>
        <c:axPos val="b"/>
        <c:tickLblPos val="none"/>
        <c:crossAx val="166000896"/>
        <c:crosses val="autoZero"/>
      </c:ser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9280712261425118"/>
          <c:y val="4.1094173488838016E-2"/>
          <c:w val="0.6015593159279321"/>
          <c:h val="0.5844269537975523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Лист1!$A$2:$A$9</c:f>
              <c:strCache>
                <c:ptCount val="8"/>
                <c:pt idx="0">
                  <c:v>Ретюньский ВУ</c:v>
                </c:pt>
                <c:pt idx="1">
                  <c:v>Оредежский ВУ</c:v>
                </c:pt>
                <c:pt idx="2">
                  <c:v>Осьминский ВУ</c:v>
                </c:pt>
                <c:pt idx="3">
                  <c:v>Городской ВУ</c:v>
                </c:pt>
                <c:pt idx="4">
                  <c:v>Вет. станция</c:v>
                </c:pt>
                <c:pt idx="5">
                  <c:v>ЛВСЭ </c:v>
                </c:pt>
                <c:pt idx="6">
                  <c:v>комбикор-й завод</c:v>
                </c:pt>
                <c:pt idx="7">
                  <c:v>консерв. завод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2971</c:v>
                </c:pt>
                <c:pt idx="1">
                  <c:v>996</c:v>
                </c:pt>
                <c:pt idx="2">
                  <c:v>3073</c:v>
                </c:pt>
                <c:pt idx="3">
                  <c:v>5733</c:v>
                </c:pt>
                <c:pt idx="4">
                  <c:v>1280</c:v>
                </c:pt>
                <c:pt idx="5">
                  <c:v>193</c:v>
                </c:pt>
                <c:pt idx="6">
                  <c:v>3164</c:v>
                </c:pt>
                <c:pt idx="7">
                  <c:v>963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Лист1!$A$2:$A$9</c:f>
              <c:strCache>
                <c:ptCount val="8"/>
                <c:pt idx="0">
                  <c:v>Ретюньский ВУ</c:v>
                </c:pt>
                <c:pt idx="1">
                  <c:v>Оредежский ВУ</c:v>
                </c:pt>
                <c:pt idx="2">
                  <c:v>Осьминский ВУ</c:v>
                </c:pt>
                <c:pt idx="3">
                  <c:v>Городской ВУ</c:v>
                </c:pt>
                <c:pt idx="4">
                  <c:v>Вет. станция</c:v>
                </c:pt>
                <c:pt idx="5">
                  <c:v>ЛВСЭ </c:v>
                </c:pt>
                <c:pt idx="6">
                  <c:v>комбикор-й завод</c:v>
                </c:pt>
                <c:pt idx="7">
                  <c:v>консерв. завод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2571</c:v>
                </c:pt>
                <c:pt idx="1">
                  <c:v>1382</c:v>
                </c:pt>
                <c:pt idx="2">
                  <c:v>8099</c:v>
                </c:pt>
                <c:pt idx="3">
                  <c:v>3341</c:v>
                </c:pt>
                <c:pt idx="4">
                  <c:v>11726</c:v>
                </c:pt>
                <c:pt idx="5">
                  <c:v>1136</c:v>
                </c:pt>
                <c:pt idx="6">
                  <c:v>7571</c:v>
                </c:pt>
                <c:pt idx="7">
                  <c:v>737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Ретюньский ВУ</c:v>
                </c:pt>
                <c:pt idx="1">
                  <c:v>Оредежский ВУ</c:v>
                </c:pt>
                <c:pt idx="2">
                  <c:v>Осьминский ВУ</c:v>
                </c:pt>
                <c:pt idx="3">
                  <c:v>Городской ВУ</c:v>
                </c:pt>
                <c:pt idx="4">
                  <c:v>Вет. станция</c:v>
                </c:pt>
                <c:pt idx="5">
                  <c:v>ЛВСЭ </c:v>
                </c:pt>
                <c:pt idx="6">
                  <c:v>комбикор-й завод</c:v>
                </c:pt>
                <c:pt idx="7">
                  <c:v>консерв. завод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4789</c:v>
                </c:pt>
                <c:pt idx="1">
                  <c:v>1392</c:v>
                </c:pt>
                <c:pt idx="2">
                  <c:v>2319</c:v>
                </c:pt>
                <c:pt idx="3">
                  <c:v>5235</c:v>
                </c:pt>
                <c:pt idx="4">
                  <c:v>37373</c:v>
                </c:pt>
                <c:pt idx="5">
                  <c:v>5327</c:v>
                </c:pt>
                <c:pt idx="6">
                  <c:v>8168</c:v>
                </c:pt>
                <c:pt idx="7">
                  <c:v>3413</c:v>
                </c:pt>
              </c:numCache>
            </c:numRef>
          </c:val>
        </c:ser>
        <c:axId val="54420224"/>
        <c:axId val="54421760"/>
      </c:barChart>
      <c:catAx>
        <c:axId val="54420224"/>
        <c:scaling>
          <c:orientation val="minMax"/>
        </c:scaling>
        <c:axPos val="b"/>
        <c:tickLblPos val="nextTo"/>
        <c:crossAx val="54421760"/>
        <c:crosses val="autoZero"/>
        <c:auto val="1"/>
        <c:lblAlgn val="ctr"/>
        <c:lblOffset val="100"/>
      </c:catAx>
      <c:valAx>
        <c:axId val="54421760"/>
        <c:scaling>
          <c:orientation val="minMax"/>
        </c:scaling>
        <c:axPos val="l"/>
        <c:majorGridlines/>
        <c:numFmt formatCode="General" sourceLinked="1"/>
        <c:tickLblPos val="nextTo"/>
        <c:crossAx val="54420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68611983244354"/>
          <c:y val="0.21514008120887199"/>
          <c:w val="0.18631390084018506"/>
          <c:h val="0.19352355722059683"/>
        </c:manualLayout>
      </c:layout>
    </c:legend>
    <c:plotVisOnly val="1"/>
  </c:chart>
  <c:spPr>
    <a:solidFill>
      <a:schemeClr val="accent4">
        <a:lumMod val="20000"/>
        <a:lumOff val="80000"/>
      </a:schemeClr>
    </a:solidFill>
    <a:ln w="57150">
      <a:solidFill>
        <a:schemeClr val="accent2">
          <a:lumMod val="75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30111098766803746"/>
          <c:y val="3.734458328682469E-2"/>
          <c:w val="0.41660988285252282"/>
          <c:h val="0.82573537339059588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ХС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91422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6101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5.4870446493599477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2018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91422</c:v>
                </c:pt>
                <c:pt idx="1">
                  <c:v>6101</c:v>
                </c:pt>
                <c:pt idx="2">
                  <c:v>2285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ГВЭ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64937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35621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2018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64937</c:v>
                </c:pt>
                <c:pt idx="1">
                  <c:v>35621</c:v>
                </c:pt>
                <c:pt idx="2">
                  <c:v>18592</c:v>
                </c:pt>
              </c:numCache>
            </c:numRef>
          </c:val>
        </c:ser>
        <c:overlap val="100"/>
        <c:axId val="54141312"/>
        <c:axId val="54142848"/>
      </c:barChart>
      <c:catAx>
        <c:axId val="54141312"/>
        <c:scaling>
          <c:orientation val="minMax"/>
        </c:scaling>
        <c:axPos val="b"/>
        <c:tickLblPos val="nextTo"/>
        <c:txPr>
          <a:bodyPr/>
          <a:lstStyle/>
          <a:p>
            <a:pPr>
              <a:defRPr sz="1700" baseline="0"/>
            </a:pPr>
            <a:endParaRPr lang="ru-RU"/>
          </a:p>
        </c:txPr>
        <c:crossAx val="54142848"/>
        <c:crosses val="autoZero"/>
        <c:auto val="1"/>
        <c:lblAlgn val="ctr"/>
        <c:lblOffset val="80"/>
      </c:catAx>
      <c:valAx>
        <c:axId val="54142848"/>
        <c:scaling>
          <c:orientation val="minMax"/>
        </c:scaling>
        <c:axPos val="l"/>
        <c:majorGridlines/>
        <c:numFmt formatCode="General" sourceLinked="1"/>
        <c:tickLblPos val="nextTo"/>
        <c:crossAx val="54141312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legend>
      <c:legendPos val="r"/>
      <c:layout/>
    </c:legend>
    <c:plotVisOnly val="1"/>
  </c:chart>
  <c:spPr>
    <a:solidFill>
      <a:schemeClr val="accent1">
        <a:lumMod val="20000"/>
        <a:lumOff val="80000"/>
      </a:schemeClr>
    </a:solidFill>
    <a:ln w="57150">
      <a:solidFill>
        <a:schemeClr val="accent1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0.02334</cdr:x>
      <cdr:y>0.33853</cdr:y>
    </cdr:from>
    <cdr:to>
      <cdr:x>0.10631</cdr:x>
      <cdr:y>0.4883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7175" y="20669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0.24224</cdr:x>
      <cdr:y>0.04179</cdr:y>
    </cdr:from>
    <cdr:to>
      <cdr:x>0.42236</cdr:x>
      <cdr:y>0.09552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29710" y="220718"/>
          <a:ext cx="914400" cy="28377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tx1"/>
              </a:solidFill>
            </a:rPr>
            <a:t>41722 </a:t>
          </a:r>
          <a:r>
            <a:rPr lang="ru-RU" dirty="0" smtClean="0"/>
            <a:t>41722С</a:t>
          </a:r>
          <a:endParaRPr lang="ru-RU" dirty="0"/>
        </a:p>
      </cdr:txBody>
    </cdr:sp>
  </cdr:relSizeAnchor>
  <cdr:relSizeAnchor xmlns:cdr="http://schemas.openxmlformats.org/drawingml/2006/chartDrawing">
    <cdr:from>
      <cdr:x>0.56211</cdr:x>
      <cdr:y>0.04776</cdr:y>
    </cdr:from>
    <cdr:to>
      <cdr:x>0.78261</cdr:x>
      <cdr:y>0.12836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3560" y="252249"/>
          <a:ext cx="1119350" cy="42566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chemeClr val="tx1"/>
              </a:solidFill>
            </a:rPr>
            <a:t>20877</a:t>
          </a:r>
          <a:endParaRPr lang="ru-RU" sz="16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156820C3-1C8A-467E-816B-E27310842E9B}" type="datetimeFigureOut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10AA404D-F776-4EE7-AC48-741EF074E02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996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A404D-F776-4EE7-AC48-741EF074E025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A404D-F776-4EE7-AC48-741EF074E025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91786-365A-4002-AA1B-727DCF464DF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5F6676-BF49-4CFE-BCB2-279B629E70CA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F53961-E74B-49E9-96A9-719685B7317D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69AE84-8172-4394-9F85-354B9A667646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D8EEF-E604-4B9C-8329-E10ADF773EB7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C25D99-F940-4086-84C2-EDE7D5D9F217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AA4E78-71A2-4053-A56B-889F6FC4B97E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DE6367-3522-48CA-A7CF-D35CE2F7D0D6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80941C-2005-4B74-8E8B-EC4E212B32FA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823A11-161E-4ED1-8301-7C737F523A52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E7F15F-4167-489C-8B58-A08B1C4CCBA3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13D019-8871-4E5C-A76A-490F8A8635EE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0705B95-51A7-4CBE-B91D-60B5D3DC0DBF}" type="datetime1">
              <a:rPr lang="ru-RU" smtClean="0"/>
              <a:pPr/>
              <a:t>21.02.2020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3094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Анализ эффективности выполнения противоэпизоотических мероприятий.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Мероприятия, направленные на развитие внебюджетных источников финансирования ГБУ ЛО «СББЖ Лужского района».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Задачи на 20</a:t>
            </a:r>
            <a:r>
              <a:rPr lang="en-US" dirty="0" smtClean="0">
                <a:solidFill>
                  <a:srgbClr val="002060"/>
                </a:solidFill>
                <a:effectLst/>
                <a:latin typeface="Corbel" pitchFamily="34" charset="0"/>
              </a:rPr>
              <a:t>20</a:t>
            </a:r>
            <a:r>
              <a:rPr lang="ru-RU" dirty="0" smtClean="0">
                <a:solidFill>
                  <a:srgbClr val="002060"/>
                </a:solidFill>
              </a:rPr>
              <a:t> год.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Проведение дезинфекции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4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636"/>
                <a:gridCol w="4238930"/>
                <a:gridCol w="249978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хозяйства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Обработано по г/</a:t>
                      </a:r>
                      <a:r>
                        <a:rPr lang="ru-RU" dirty="0" err="1" smtClean="0"/>
                        <a:t>з</a:t>
                      </a:r>
                      <a:r>
                        <a:rPr lang="ru-RU" dirty="0" smtClean="0"/>
                        <a:t>, м2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ООО "Правда"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1 700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АО ПЗ "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Рапти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"                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13 900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ОАО "Волошово"                           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3 600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ЗАО П/З  "Ручьи"                    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10 000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СПК" </a:t>
                      </a:r>
                      <a:r>
                        <a:rPr lang="ru-RU" sz="2000" b="1" i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Оредежский</a:t>
                      </a: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"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8 678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ОАО "Рассвет"                             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88 817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ООО АХ"Приозерный"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83 320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КФХ «Брод»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6 650</a:t>
                      </a:r>
                      <a:endParaRPr lang="ru-RU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ООО «</a:t>
                      </a:r>
                      <a:r>
                        <a:rPr lang="ru-RU" sz="2000" b="1" i="1" dirty="0" err="1" smtClean="0"/>
                        <a:t>Идаванг</a:t>
                      </a:r>
                      <a:r>
                        <a:rPr lang="ru-RU" sz="2000" b="1" i="1" dirty="0" smtClean="0"/>
                        <a:t> Луга»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1" dirty="0" smtClean="0">
                          <a:latin typeface="Calibri"/>
                          <a:ea typeface="Calibri"/>
                          <a:cs typeface="Times New Roman"/>
                        </a:rPr>
                        <a:t>1 600</a:t>
                      </a:r>
                      <a:endParaRPr lang="ru-RU" sz="20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222 805</a:t>
                      </a:r>
                      <a:endParaRPr lang="ru-RU" sz="20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Обследования и поголовье в ЛПХ </a:t>
            </a:r>
            <a:r>
              <a:rPr lang="ru-RU" sz="4000" dirty="0" smtClean="0"/>
              <a:t>всего проведено 1906 обследований    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Обследования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Поголовье свиней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1196752"/>
            <a:ext cx="4023360" cy="388738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788024" y="1412776"/>
          <a:ext cx="403244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quarter" idx="2"/>
          </p:nvPr>
        </p:nvGraphicFramePr>
        <p:xfrm>
          <a:off x="457200" y="969963"/>
          <a:ext cx="402272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15616" y="5633864"/>
            <a:ext cx="7498080" cy="12241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Задержано</a:t>
            </a:r>
            <a:r>
              <a:rPr lang="ru-RU" sz="2000" b="1" dirty="0" smtClean="0">
                <a:solidFill>
                  <a:schemeClr val="tx1"/>
                </a:solidFill>
              </a:rPr>
              <a:t> грузов без ВСД: МРС (овцы) 20 голов от ИП </a:t>
            </a:r>
            <a:r>
              <a:rPr lang="ru-RU" sz="2000" b="1" dirty="0" err="1" smtClean="0">
                <a:solidFill>
                  <a:schemeClr val="tx1"/>
                </a:solidFill>
              </a:rPr>
              <a:t>Гасимов</a:t>
            </a:r>
            <a:r>
              <a:rPr lang="ru-RU" sz="2000" b="1" dirty="0" smtClean="0">
                <a:solidFill>
                  <a:schemeClr val="tx1"/>
                </a:solidFill>
              </a:rPr>
              <a:t> Псковская обл. Груз отправлен обратно поставщику в сопровождении сотрудников ГИБДД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21739"/>
            <a:ext cx="81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Работа ветеринарно-полицейского поста в 2019 г.</a:t>
            </a:r>
            <a:endParaRPr lang="ru-RU" sz="3600" b="1" i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357298"/>
            <a:ext cx="7598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Досмотрено подконтрольных грузов</a:t>
            </a:r>
            <a:endParaRPr lang="ru-RU" sz="2400" dirty="0"/>
          </a:p>
        </p:txBody>
      </p:sp>
      <p:pic>
        <p:nvPicPr>
          <p:cNvPr id="14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1539800"/>
              </p:ext>
            </p:extLst>
          </p:nvPr>
        </p:nvGraphicFramePr>
        <p:xfrm>
          <a:off x="1071540" y="1857364"/>
          <a:ext cx="7460900" cy="3692866"/>
        </p:xfrm>
        <a:graphic>
          <a:graphicData uri="http://schemas.openxmlformats.org/drawingml/2006/table">
            <a:tbl>
              <a:tblPr/>
              <a:tblGrid>
                <a:gridCol w="4528889"/>
                <a:gridCol w="2932011"/>
              </a:tblGrid>
              <a:tr h="732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Подконтрольный груз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Подвергнуто досмотру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4 309гол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Свиньи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147 030 гол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Мясо и субпродукты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389 853 кг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Молоко и молочная продукция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10573,045 т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Яйцо куриное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753992 шт.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Колбасные изделия и консервы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107,830 т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Корма и зерно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9099,96 т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Растительная продукция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15,234 т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218576"/>
          </a:xfrm>
        </p:spPr>
        <p:txBody>
          <a:bodyPr anchor="t">
            <a:normAutofit/>
          </a:bodyPr>
          <a:lstStyle/>
          <a:p>
            <a:pPr algn="ctr"/>
            <a:r>
              <a:rPr lang="ru-RU" dirty="0" smtClean="0"/>
              <a:t>Работа ветеринарно-полицейского поста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200" dirty="0" smtClean="0"/>
              <a:t>       </a:t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074" name="Picture 2" descr="D:\Рабочий стол\ФОТО\овцы пост 2019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628800"/>
            <a:ext cx="1819314" cy="3032190"/>
          </a:xfrm>
          <a:prstGeom prst="rect">
            <a:avLst/>
          </a:prstGeom>
          <a:noFill/>
        </p:spPr>
      </p:pic>
      <p:pic>
        <p:nvPicPr>
          <p:cNvPr id="3075" name="Picture 3" descr="D:\Рабочий стол\ФОТО\овцы пост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284984"/>
            <a:ext cx="1919942" cy="3199904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700808"/>
            <a:ext cx="2912849" cy="218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21088"/>
            <a:ext cx="3024336" cy="22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7308304" y="5229200"/>
            <a:ext cx="1625384" cy="9582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" name="Рисунок 9" descr="D:\Загрузки\WhatsApp Image 2019-04-16 at 21.13.48.jpeg"/>
          <p:cNvPicPr/>
          <p:nvPr/>
        </p:nvPicPr>
        <p:blipFill>
          <a:blip r:embed="rId6" cstate="print"/>
          <a:srcRect t="7453"/>
          <a:stretch>
            <a:fillRect/>
          </a:stretch>
        </p:blipFill>
        <p:spPr bwMode="auto">
          <a:xfrm>
            <a:off x="1331640" y="1628800"/>
            <a:ext cx="1855854" cy="228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548" y="528810"/>
            <a:ext cx="8411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Оформление ветеринарных сопроводительных документов  в системе ФГИС «Меркурий»  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635896" y="1135117"/>
          <a:ext cx="5362273" cy="5249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79512" y="1052736"/>
          <a:ext cx="3240360" cy="544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по недопущению распространения АЧС в ФЗ «</a:t>
            </a:r>
            <a:r>
              <a:rPr lang="ru-RU" dirty="0" err="1" smtClean="0"/>
              <a:t>Мшинское</a:t>
            </a:r>
            <a:r>
              <a:rPr lang="ru-RU" dirty="0" smtClean="0"/>
              <a:t> болото»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060848"/>
            <a:ext cx="7498080" cy="4187552"/>
          </a:xfrm>
        </p:spPr>
        <p:txBody>
          <a:bodyPr/>
          <a:lstStyle/>
          <a:p>
            <a:r>
              <a:rPr lang="ru-RU" dirty="0" smtClean="0"/>
              <a:t>Мониторинг территории, </a:t>
            </a:r>
            <a:r>
              <a:rPr lang="ru-RU" dirty="0" err="1" smtClean="0"/>
              <a:t>живоловушки</a:t>
            </a:r>
            <a:r>
              <a:rPr lang="ru-RU" dirty="0" smtClean="0"/>
              <a:t>, отбор проб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4" name="Рисунок 13" descr="D:\Загрузки\WhatsApp Image 2020-02-07 at 12.13.15 (2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068960"/>
            <a:ext cx="1944216" cy="238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Загрузки\WhatsApp Image 2020-01-31 at 12.03.24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284984"/>
            <a:ext cx="1362008" cy="182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Загрузки\WhatsApp Image 2020-01-31 at 12.01.15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268760"/>
            <a:ext cx="1444501" cy="193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Загрузки\WhatsApp Image 2020-01-17 at 14.16.55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3356992"/>
            <a:ext cx="1775501" cy="237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Загрузки\WhatsApp Image 2020-01-17 at 14.16.54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933056"/>
            <a:ext cx="1773434" cy="237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Загрузки\IMG_21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5373216"/>
            <a:ext cx="191287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Учет численности и падежа кабанов в охотхозяйствах </a:t>
            </a:r>
            <a:endParaRPr lang="ru-RU" sz="2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03648" y="764704"/>
          <a:ext cx="7457380" cy="5884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756"/>
                <a:gridCol w="1512168"/>
                <a:gridCol w="1008112"/>
                <a:gridCol w="864096"/>
                <a:gridCol w="1091139"/>
                <a:gridCol w="1141109"/>
              </a:tblGrid>
              <a:tr h="1251149">
                <a:tc>
                  <a:txBody>
                    <a:bodyPr/>
                    <a:lstStyle/>
                    <a:p>
                      <a:r>
                        <a:rPr lang="ru-RU" dirty="0" smtClean="0"/>
                        <a:t>Охотхозяйства, федеральный заказник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Численность кабана на 01.03.19 (+/- к 2018 г.)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Площадь угодий, тыс.га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Добыто за 2019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Обнаружено трупов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Плотность кабана </a:t>
                      </a:r>
                      <a:r>
                        <a:rPr lang="ru-RU" dirty="0" err="1" smtClean="0"/>
                        <a:t>гол.на</a:t>
                      </a:r>
                      <a:r>
                        <a:rPr lang="ru-RU" baseline="0" dirty="0" smtClean="0"/>
                        <a:t> 1000га</a:t>
                      </a:r>
                      <a:endParaRPr lang="ru-RU" dirty="0"/>
                    </a:p>
                  </a:txBody>
                  <a:tcPr/>
                </a:tc>
              </a:tr>
              <a:tr h="80102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МОО «</a:t>
                      </a:r>
                      <a:r>
                        <a:rPr lang="ru-RU" sz="1600" dirty="0" err="1" smtClean="0"/>
                        <a:t>ЛООиР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65 (-57)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263,92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r>
                        <a:rPr lang="ru-RU" sz="1600" baseline="0" dirty="0" smtClean="0"/>
                        <a:t> утонувшие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0,22</a:t>
                      </a:r>
                      <a:endParaRPr lang="ru-RU" sz="1600" dirty="0"/>
                    </a:p>
                  </a:txBody>
                  <a:tcPr/>
                </a:tc>
              </a:tr>
              <a:tr h="56368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ООО «Ранчо-Охота»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14 (-65)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78,55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0,18</a:t>
                      </a:r>
                      <a:endParaRPr lang="ru-RU" sz="1600" dirty="0"/>
                    </a:p>
                  </a:txBody>
                  <a:tcPr/>
                </a:tc>
              </a:tr>
              <a:tr h="56368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Общедоступные охотничьи угодья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14 (-24)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24,9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0,56</a:t>
                      </a:r>
                      <a:endParaRPr lang="ru-RU" sz="1600" dirty="0"/>
                    </a:p>
                  </a:txBody>
                  <a:tcPr/>
                </a:tc>
              </a:tr>
              <a:tr h="3263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АО «ПЗ «</a:t>
                      </a:r>
                      <a:r>
                        <a:rPr lang="ru-RU" sz="1600" dirty="0" err="1" smtClean="0"/>
                        <a:t>Рапти</a:t>
                      </a:r>
                      <a:r>
                        <a:rPr lang="ru-RU" sz="1600" dirty="0" smtClean="0"/>
                        <a:t>»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60 (+25)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44,7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0,2</a:t>
                      </a:r>
                      <a:endParaRPr lang="ru-RU" sz="1600" dirty="0"/>
                    </a:p>
                  </a:txBody>
                  <a:tcPr/>
                </a:tc>
              </a:tr>
              <a:tr h="3263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ООО «Вираж»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14 (-3)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31,67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0,22</a:t>
                      </a:r>
                      <a:endParaRPr lang="ru-RU" sz="1600" dirty="0"/>
                    </a:p>
                  </a:txBody>
                  <a:tcPr/>
                </a:tc>
              </a:tr>
              <a:tr h="3263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 «ВОО ОСОО»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22 (-24)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86,25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0,26</a:t>
                      </a:r>
                      <a:endParaRPr lang="ru-RU" sz="1600" dirty="0"/>
                    </a:p>
                  </a:txBody>
                  <a:tcPr/>
                </a:tc>
              </a:tr>
              <a:tr h="1038369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ФЗ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«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</a:rPr>
                        <a:t>Мшинское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болото»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(по данным специалиста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</a:rPr>
                        <a:t>Росприроднадзора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67,00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0,55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368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ИТОГО по </a:t>
                      </a:r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</a:rPr>
                        <a:t>Лужскому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 району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229(-108)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596,99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67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0,38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93747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Arial" pitchFamily="34" charset="0"/>
                <a:cs typeface="Arial" pitchFamily="34" charset="0"/>
              </a:rPr>
              <a:t>Работа по перепрофилированию свиноводческих хозяйств </a:t>
            </a:r>
            <a:endParaRPr lang="ru-RU" sz="2400" b="1" i="1" dirty="0"/>
          </a:p>
        </p:txBody>
      </p:sp>
      <p:pic>
        <p:nvPicPr>
          <p:cNvPr id="6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1124745"/>
            <a:ext cx="78923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Ø"/>
            </a:pPr>
            <a:r>
              <a:rPr lang="ru-RU" sz="20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Ликвидировано 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ru-RU" sz="20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- в 2016 г. – 15 гол.;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ru-RU" sz="20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- в 2017 г. - 41 гол. в 1 КФХ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ru-RU" sz="20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- в 2018 г. – 130 гол. в 13 ЛПХ, 1 КФХ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ru-RU" sz="20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- в 2019 г. – 52 гол. в 8 ЛПХ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endParaRPr lang="ru-RU" sz="2000" i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56992"/>
            <a:ext cx="3643981" cy="271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12976"/>
            <a:ext cx="3712146" cy="279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Загрузки\WhatsApp Image 2019-11-06 at 11.45.29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196752"/>
            <a:ext cx="25922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08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Работа по созданию буферных зон</a:t>
            </a:r>
            <a:endParaRPr lang="ru-RU" sz="36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300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804"/>
                <a:gridCol w="1224136"/>
                <a:gridCol w="1296144"/>
                <a:gridCol w="1206396"/>
                <a:gridCol w="149987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5-ти км зона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10-ти км зона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Кол-во ЛПХ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Кол-во свиней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Кол-во ЛПХ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Кол-во свиней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Агрохолдинг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Приозерный»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Идаванг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Луга»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Псковская область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Новгородская область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663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u="sng" dirty="0" smtClean="0">
                <a:latin typeface="Arial" pitchFamily="34" charset="0"/>
                <a:cs typeface="Arial" pitchFamily="34" charset="0"/>
              </a:rPr>
              <a:t>В 2019 году  состоялось 8 заседаний противоэпизоотической комиссии.</a:t>
            </a:r>
            <a:endParaRPr lang="ru-RU" sz="2400" dirty="0"/>
          </a:p>
        </p:txBody>
      </p:sp>
      <p:pic>
        <p:nvPicPr>
          <p:cNvPr id="9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861048"/>
            <a:ext cx="3946468" cy="208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573016"/>
            <a:ext cx="2985525" cy="223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052736"/>
            <a:ext cx="31318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980728"/>
            <a:ext cx="3273557" cy="245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88640"/>
            <a:ext cx="81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Город Луга и Лужский район является крупным</a:t>
            </a:r>
          </a:p>
          <a:p>
            <a:pPr algn="ctr"/>
            <a:r>
              <a:rPr lang="ru-RU" sz="2400" b="1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транспортным узлом, расположен на стыке трех областей</a:t>
            </a:r>
            <a:endParaRPr lang="ru-RU" sz="2400" b="1" dirty="0"/>
          </a:p>
        </p:txBody>
      </p:sp>
      <p:pic>
        <p:nvPicPr>
          <p:cNvPr id="5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340768"/>
            <a:ext cx="2448271" cy="168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D:\Рабочий стол\годовой 2019\луга агрария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412776"/>
            <a:ext cx="1890210" cy="2520280"/>
          </a:xfrm>
          <a:prstGeom prst="rect">
            <a:avLst/>
          </a:prstGeom>
          <a:noFill/>
        </p:spPr>
      </p:pic>
      <p:pic>
        <p:nvPicPr>
          <p:cNvPr id="2051" name="Picture 3" descr="D:\Рабочий стол\годовой 2019\луга пушк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221088"/>
            <a:ext cx="3287266" cy="1847842"/>
          </a:xfrm>
          <a:prstGeom prst="rect">
            <a:avLst/>
          </a:prstGeom>
          <a:noFill/>
        </p:spPr>
      </p:pic>
      <p:pic>
        <p:nvPicPr>
          <p:cNvPr id="2052" name="Picture 4" descr="D:\Рабочий стол\годовой 2019\луг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988840"/>
            <a:ext cx="2297832" cy="1723374"/>
          </a:xfrm>
          <a:prstGeom prst="rect">
            <a:avLst/>
          </a:prstGeom>
          <a:noFill/>
        </p:spPr>
      </p:pic>
      <p:pic>
        <p:nvPicPr>
          <p:cNvPr id="2053" name="Picture 5" descr="D:\Рабочий стол\годовой 2019\луга парт.сл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212976"/>
            <a:ext cx="2813932" cy="1866528"/>
          </a:xfrm>
          <a:prstGeom prst="rect">
            <a:avLst/>
          </a:prstGeom>
          <a:noFill/>
        </p:spPr>
      </p:pic>
      <p:pic>
        <p:nvPicPr>
          <p:cNvPr id="2054" name="Picture 6" descr="D:\Рабочий стол\годовой 2019\луга пеш.зо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5157192"/>
            <a:ext cx="2785886" cy="1567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4219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dirty="0" smtClean="0"/>
              <a:t>Проведено рейдов 58, снято с реализации продукции 355 кг; обследовано торговых точек 338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204864"/>
            <a:ext cx="1781944" cy="237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76872"/>
            <a:ext cx="1855755" cy="139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05064"/>
            <a:ext cx="1936440" cy="258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869160"/>
            <a:ext cx="1951765" cy="146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2276872"/>
            <a:ext cx="3057896" cy="204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509120"/>
            <a:ext cx="18722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85821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547664" y="260648"/>
            <a:ext cx="70696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МЕРОПРИЯТИЯ ПО ПРОФИЛАКТИКЕ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ГРИППА ПТИЦ, ОСПЫ МРС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D:\Рабочий стол\годовой 2019\сайт осп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3684494" cy="1756296"/>
          </a:xfrm>
          <a:prstGeom prst="rect">
            <a:avLst/>
          </a:prstGeom>
          <a:noFill/>
        </p:spPr>
      </p:pic>
      <p:pic>
        <p:nvPicPr>
          <p:cNvPr id="8" name="Рисунок 7" descr="D:\Загрузки\WhatsApp Image 2019-12-25 at 15.22.50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852936"/>
            <a:ext cx="202353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Загрузки\WhatsApp Image 2019-12-25 at 14.50.03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501008"/>
            <a:ext cx="2502048" cy="157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Загрузки\WhatsApp Image 2019-12-25 at 16.16.44 (1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268760"/>
            <a:ext cx="2955449" cy="145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Загрузки\WhatsApp Image 2019-12-27 at 09.44.09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653136"/>
            <a:ext cx="1809852" cy="135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Загрузки\WhatsApp Image 2020-01-17 at 14.17.44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429000"/>
            <a:ext cx="1283138" cy="22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Загрузки\WhatsApp Image 2020-01-17 at 14.18.34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2996952"/>
            <a:ext cx="1285318" cy="228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Информационная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Сходы граждан, статьи и выступления в СМИ, информация на сайте СББЖ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9958" y="2564904"/>
            <a:ext cx="3484042" cy="161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:\Рабочий стол\годовой 2019\сайт пчел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941168"/>
            <a:ext cx="2940596" cy="1437405"/>
          </a:xfrm>
          <a:prstGeom prst="rect">
            <a:avLst/>
          </a:prstGeom>
          <a:noFill/>
        </p:spPr>
      </p:pic>
      <p:pic>
        <p:nvPicPr>
          <p:cNvPr id="5127" name="Picture 7" descr="D:\Загрузки\IMG_20200211_141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619672" y="2564904"/>
            <a:ext cx="2400267" cy="1800200"/>
          </a:xfrm>
          <a:prstGeom prst="rect">
            <a:avLst/>
          </a:prstGeom>
          <a:noFill/>
        </p:spPr>
      </p:pic>
      <p:pic>
        <p:nvPicPr>
          <p:cNvPr id="5129" name="Picture 9" descr="D:\Загрузки\IMG_20200211_141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224071" y="4009177"/>
            <a:ext cx="2135560" cy="2847413"/>
          </a:xfrm>
          <a:prstGeom prst="rect">
            <a:avLst/>
          </a:prstGeom>
          <a:noFill/>
        </p:spPr>
      </p:pic>
      <p:pic>
        <p:nvPicPr>
          <p:cNvPr id="19" name="Рисунок 18" descr="D:\Рабочий стол\ФОТО\к ПЭКу 17.09.19\WhatsApp Image 2019-09-12 at 13.23.52 (1)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992723" y="4992053"/>
            <a:ext cx="1879254" cy="105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Загрузки\WhatsApp Image 2020-01-17 at 14.17.44 (1)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420888"/>
            <a:ext cx="1282059" cy="227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19672" y="3140968"/>
            <a:ext cx="2880320" cy="2880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Ветстанция</a:t>
            </a: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 flipV="1">
            <a:off x="5276088" y="2996951"/>
            <a:ext cx="3657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42852"/>
            <a:ext cx="3840108" cy="288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1" y="188640"/>
            <a:ext cx="35283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501009"/>
            <a:ext cx="3816424" cy="279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259632" y="6309320"/>
            <a:ext cx="38884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u="sng" dirty="0" err="1" smtClean="0">
                <a:latin typeface="Arial" pitchFamily="34" charset="0"/>
                <a:cs typeface="Arial" pitchFamily="34" charset="0"/>
              </a:rPr>
              <a:t>Осьминский</a:t>
            </a:r>
            <a:r>
              <a:rPr lang="ru-RU" sz="1500" i="1" u="sng" dirty="0" smtClean="0">
                <a:latin typeface="Arial" pitchFamily="34" charset="0"/>
                <a:cs typeface="Arial" pitchFamily="34" charset="0"/>
              </a:rPr>
              <a:t> ветеринарный участок </a:t>
            </a:r>
            <a:endParaRPr lang="ru-RU" sz="1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3140968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u="sng" dirty="0" smtClean="0">
                <a:latin typeface="Arial" pitchFamily="34" charset="0"/>
                <a:cs typeface="Arial" pitchFamily="34" charset="0"/>
              </a:rPr>
              <a:t>Ветеринарная лаборатория</a:t>
            </a:r>
            <a:endParaRPr lang="ru-RU" dirty="0"/>
          </a:p>
        </p:txBody>
      </p:sp>
      <p:pic>
        <p:nvPicPr>
          <p:cNvPr id="11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220072" y="3501007"/>
            <a:ext cx="3744416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u="sng" dirty="0" smtClean="0"/>
          </a:p>
          <a:p>
            <a:pPr algn="ctr"/>
            <a:r>
              <a:rPr lang="ru-RU" b="1" i="1" u="sng" dirty="0" smtClean="0"/>
              <a:t>Подразделения: </a:t>
            </a:r>
          </a:p>
          <a:p>
            <a:pPr>
              <a:lnSpc>
                <a:spcPct val="150000"/>
              </a:lnSpc>
            </a:pPr>
            <a:r>
              <a:rPr lang="ru-RU" sz="1500" b="1" dirty="0" smtClean="0"/>
              <a:t>- Ветеринарная лаборатория;</a:t>
            </a:r>
          </a:p>
          <a:p>
            <a:pPr>
              <a:lnSpc>
                <a:spcPct val="150000"/>
              </a:lnSpc>
            </a:pPr>
            <a:r>
              <a:rPr lang="ru-RU" sz="1500" b="1" dirty="0" smtClean="0"/>
              <a:t>- </a:t>
            </a:r>
            <a:r>
              <a:rPr lang="ru-RU" sz="1500" b="1" dirty="0" err="1" smtClean="0"/>
              <a:t>Лужский</a:t>
            </a:r>
            <a:r>
              <a:rPr lang="ru-RU" sz="1500" b="1" dirty="0" smtClean="0"/>
              <a:t> городской ветеринарный участок;</a:t>
            </a:r>
          </a:p>
          <a:p>
            <a:pPr>
              <a:lnSpc>
                <a:spcPct val="150000"/>
              </a:lnSpc>
            </a:pPr>
            <a:r>
              <a:rPr lang="ru-RU" sz="1500" b="1" dirty="0" smtClean="0"/>
              <a:t>- </a:t>
            </a:r>
            <a:r>
              <a:rPr lang="ru-RU" sz="1500" b="1" dirty="0" err="1" smtClean="0"/>
              <a:t>Заклинский</a:t>
            </a:r>
            <a:r>
              <a:rPr lang="ru-RU" sz="1500" b="1" dirty="0" smtClean="0"/>
              <a:t> ветеринарный участок; </a:t>
            </a:r>
          </a:p>
          <a:p>
            <a:pPr>
              <a:lnSpc>
                <a:spcPct val="150000"/>
              </a:lnSpc>
            </a:pPr>
            <a:r>
              <a:rPr lang="ru-RU" sz="1500" b="1" dirty="0" smtClean="0"/>
              <a:t>- </a:t>
            </a:r>
            <a:r>
              <a:rPr lang="ru-RU" sz="1500" b="1" dirty="0" err="1" smtClean="0"/>
              <a:t>Ретюнский</a:t>
            </a:r>
            <a:r>
              <a:rPr lang="ru-RU" sz="1500" b="1" dirty="0" smtClean="0"/>
              <a:t> ветеринарный участок;</a:t>
            </a:r>
          </a:p>
          <a:p>
            <a:pPr>
              <a:lnSpc>
                <a:spcPct val="150000"/>
              </a:lnSpc>
            </a:pPr>
            <a:r>
              <a:rPr lang="ru-RU" sz="1500" b="1" dirty="0" smtClean="0"/>
              <a:t>- </a:t>
            </a:r>
            <a:r>
              <a:rPr lang="ru-RU" sz="1500" b="1" dirty="0" err="1" smtClean="0"/>
              <a:t>Оредежский</a:t>
            </a:r>
            <a:r>
              <a:rPr lang="ru-RU" sz="1500" b="1" dirty="0" smtClean="0"/>
              <a:t> ветеринарный участок;</a:t>
            </a:r>
          </a:p>
          <a:p>
            <a:pPr>
              <a:lnSpc>
                <a:spcPct val="150000"/>
              </a:lnSpc>
            </a:pPr>
            <a:r>
              <a:rPr lang="ru-RU" sz="1500" b="1" dirty="0" smtClean="0"/>
              <a:t>- </a:t>
            </a:r>
            <a:r>
              <a:rPr lang="ru-RU" sz="1500" b="1" dirty="0" err="1" smtClean="0"/>
              <a:t>Осьминский</a:t>
            </a:r>
            <a:r>
              <a:rPr lang="ru-RU" sz="1500" b="1" dirty="0" smtClean="0"/>
              <a:t> ветеринарный участок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Организация работы подразделений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57379" cy="493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86"/>
                <a:gridCol w="572254"/>
                <a:gridCol w="1575896"/>
                <a:gridCol w="984569"/>
                <a:gridCol w="679895"/>
                <a:gridCol w="864096"/>
                <a:gridCol w="872678"/>
                <a:gridCol w="783505"/>
              </a:tblGrid>
              <a:tr h="822255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Наименование </a:t>
                      </a:r>
                      <a:r>
                        <a:rPr lang="ru-RU" dirty="0" err="1" smtClean="0"/>
                        <a:t>вет</a:t>
                      </a:r>
                      <a:r>
                        <a:rPr lang="ru-RU" dirty="0" smtClean="0"/>
                        <a:t>/участка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В зоне обслуживания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ru-RU" dirty="0" smtClean="0"/>
                        <a:t>Поголовье животных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2225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с/</a:t>
                      </a:r>
                      <a:r>
                        <a:rPr lang="ru-RU" dirty="0" err="1" smtClean="0"/>
                        <a:t>х</a:t>
                      </a:r>
                      <a:r>
                        <a:rPr lang="ru-RU" dirty="0" smtClean="0"/>
                        <a:t> пр.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ЛПХ,КФХ,</a:t>
                      </a:r>
                    </a:p>
                    <a:p>
                      <a:r>
                        <a:rPr lang="ru-RU" dirty="0" smtClean="0"/>
                        <a:t>н.пунктов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КРС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МРС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птица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свиньи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Прочие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2225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Лужский</a:t>
                      </a:r>
                      <a:r>
                        <a:rPr lang="ru-RU" dirty="0" smtClean="0"/>
                        <a:t> гор.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 КФХ, 227 ЛПХ; 99 н.п. 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4427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579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4338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73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636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82225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Ретюньский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 КФХ, 125 ЛПХ, 86 н.п.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13616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384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5171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78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606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822255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Оредежский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7КФХ, 175 ЛПХ, 88 н.п.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2789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147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2494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37745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382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82225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Осьминский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КФХ, 96 ЛПХ; 21 н.п. 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1591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354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20244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-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602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Выручка по подразделениям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2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812"/>
                <a:gridCol w="1512168"/>
                <a:gridCol w="1512168"/>
                <a:gridCol w="213020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подразделение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 г.,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 г.,</a:t>
                      </a:r>
                      <a:r>
                        <a:rPr lang="ru-RU" baseline="0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+/- к 2018 </a:t>
                      </a:r>
                      <a:r>
                        <a:rPr lang="ru-RU" dirty="0" err="1" smtClean="0"/>
                        <a:t>г.,руб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Лужский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гор.в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уч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814 620,41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882 605,41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+67985,00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Городская в/</a:t>
                      </a:r>
                      <a:r>
                        <a:rPr lang="ru-RU" dirty="0" err="1" smtClean="0"/>
                        <a:t>леч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3 731 008,51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4 054 577,34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+323568,83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Вет</a:t>
                      </a:r>
                      <a:r>
                        <a:rPr lang="ru-RU" dirty="0" smtClean="0"/>
                        <a:t>/станция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913087,86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959 485,93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+46398,07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Оредежский</a:t>
                      </a:r>
                      <a:r>
                        <a:rPr lang="ru-RU" dirty="0" smtClean="0"/>
                        <a:t> в/</a:t>
                      </a:r>
                      <a:r>
                        <a:rPr lang="ru-RU" dirty="0" err="1" smtClean="0"/>
                        <a:t>уч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511 632,96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445 269,28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-66363,68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Осьминский</a:t>
                      </a:r>
                      <a:r>
                        <a:rPr lang="ru-RU" dirty="0" smtClean="0"/>
                        <a:t> в/</a:t>
                      </a:r>
                      <a:r>
                        <a:rPr lang="ru-RU" dirty="0" err="1" smtClean="0"/>
                        <a:t>уч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1 404 233,09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380 559,00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-1023674,09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Ретюньский</a:t>
                      </a:r>
                      <a:r>
                        <a:rPr lang="ru-RU" dirty="0" smtClean="0"/>
                        <a:t> в/</a:t>
                      </a:r>
                      <a:r>
                        <a:rPr lang="ru-RU" dirty="0" err="1" smtClean="0"/>
                        <a:t>уч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599 818,33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968 474,47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+368656,14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Вет.лаборатория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1 801 418,77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224 2410,71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+440991,94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Лаборатория ВСЭ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428 116,00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382 313,00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-45803,00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ГВС на ЛККЗ (к/</a:t>
                      </a:r>
                      <a:r>
                        <a:rPr lang="ru-RU" dirty="0" err="1" smtClean="0"/>
                        <a:t>корм.завод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636 000,00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653 839,24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-17839,24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11 424 935,93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10 969 534,38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-455 401,55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Оредежский</a:t>
            </a:r>
            <a:r>
              <a:rPr lang="ru-RU" dirty="0" smtClean="0"/>
              <a:t>                ветеринарный участок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5656672" cy="480060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Зона обслуживания: 4 с/х предприятия,                         7 КФХ, 175 ЛПХ, 88 </a:t>
            </a:r>
            <a:r>
              <a:rPr lang="ru-RU" sz="1800" dirty="0" err="1" smtClean="0"/>
              <a:t>нас.пунктов</a:t>
            </a:r>
            <a:endParaRPr lang="ru-RU" sz="1800" dirty="0" smtClean="0"/>
          </a:p>
          <a:p>
            <a:r>
              <a:rPr lang="ru-RU" sz="1800" dirty="0" smtClean="0"/>
              <a:t>Поголовье: КРС 2789 </a:t>
            </a:r>
            <a:r>
              <a:rPr lang="ru-RU" sz="1800" dirty="0" err="1" smtClean="0"/>
              <a:t>гол.,МРС</a:t>
            </a:r>
            <a:r>
              <a:rPr lang="ru-RU" sz="1800" dirty="0" smtClean="0"/>
              <a:t> 147 </a:t>
            </a:r>
            <a:r>
              <a:rPr lang="ru-RU" sz="1800" dirty="0" err="1" smtClean="0"/>
              <a:t>гол.,птица</a:t>
            </a:r>
            <a:r>
              <a:rPr lang="ru-RU" sz="1800" dirty="0" smtClean="0"/>
              <a:t> 2494гол.,свиньи 37745гол.</a:t>
            </a:r>
          </a:p>
          <a:p>
            <a:r>
              <a:rPr lang="ru-RU" sz="1800" dirty="0" smtClean="0"/>
              <a:t>Выручка за 2019 г. 445 269 руб.        </a:t>
            </a:r>
            <a:r>
              <a:rPr lang="ru-RU" sz="2000" dirty="0" smtClean="0">
                <a:solidFill>
                  <a:schemeClr val="accent3"/>
                </a:solidFill>
              </a:rPr>
              <a:t>заведующий</a:t>
            </a:r>
            <a:r>
              <a:rPr lang="ru-RU" sz="1800" dirty="0" smtClean="0"/>
              <a:t>                             за       (-66 363 руб. к 2018 г.)         </a:t>
            </a:r>
            <a:r>
              <a:rPr lang="ru-RU" sz="2000" dirty="0" smtClean="0">
                <a:solidFill>
                  <a:schemeClr val="accent3"/>
                </a:solidFill>
              </a:rPr>
              <a:t>Чистяков Николай</a:t>
            </a:r>
          </a:p>
          <a:p>
            <a:r>
              <a:rPr lang="ru-RU" sz="1800" dirty="0" smtClean="0"/>
              <a:t>Выполняемая работа-отбор проб    </a:t>
            </a:r>
            <a:r>
              <a:rPr lang="ru-RU" sz="2000" dirty="0" smtClean="0">
                <a:solidFill>
                  <a:schemeClr val="accent3"/>
                </a:solidFill>
              </a:rPr>
              <a:t>Михайлович</a:t>
            </a:r>
            <a:r>
              <a:rPr lang="ru-RU" sz="1800" dirty="0" smtClean="0"/>
              <a:t>                                     крови у животных в с/</a:t>
            </a:r>
            <a:r>
              <a:rPr lang="ru-RU" sz="1800" dirty="0" err="1" smtClean="0"/>
              <a:t>х</a:t>
            </a:r>
            <a:r>
              <a:rPr lang="ru-RU" sz="1800" dirty="0" smtClean="0"/>
              <a:t>                                    предприятиях и частном секторе      </a:t>
            </a:r>
            <a:r>
              <a:rPr lang="ru-RU" sz="2000" dirty="0" err="1" smtClean="0">
                <a:solidFill>
                  <a:schemeClr val="accent3"/>
                </a:solidFill>
              </a:rPr>
              <a:t>эпизоотолог</a:t>
            </a:r>
            <a:endParaRPr lang="ru-RU" sz="2000" dirty="0" smtClean="0">
              <a:solidFill>
                <a:schemeClr val="accent3"/>
              </a:solidFill>
            </a:endParaRPr>
          </a:p>
          <a:p>
            <a:r>
              <a:rPr lang="ru-RU" sz="1800" dirty="0" smtClean="0"/>
              <a:t>- вакцинация против КЧС,         </a:t>
            </a:r>
            <a:r>
              <a:rPr lang="ru-RU" sz="2000" dirty="0" smtClean="0">
                <a:solidFill>
                  <a:schemeClr val="accent3"/>
                </a:solidFill>
              </a:rPr>
              <a:t>Соколова Светлана</a:t>
            </a:r>
            <a:r>
              <a:rPr lang="ru-RU" sz="1800" dirty="0" smtClean="0">
                <a:solidFill>
                  <a:schemeClr val="accent3"/>
                </a:solidFill>
              </a:rPr>
              <a:t>                </a:t>
            </a:r>
            <a:r>
              <a:rPr lang="ru-RU" sz="1800" dirty="0" smtClean="0"/>
              <a:t>бешенства                                 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Михайловна</a:t>
            </a:r>
          </a:p>
          <a:p>
            <a:r>
              <a:rPr lang="ru-RU" sz="1800" dirty="0" smtClean="0"/>
              <a:t>- оформление ВСД</a:t>
            </a:r>
          </a:p>
          <a:p>
            <a:r>
              <a:rPr lang="ru-RU" sz="1800" dirty="0" smtClean="0"/>
              <a:t>- обследований ЛПХ и КФХ при                                          угрозе заноса и распространения                   особо опасных болезней (АЧС, грипп птиц)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6" name="Рисунок 5" descr="IMG-20190207-WA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3640" y="116632"/>
            <a:ext cx="3240360" cy="1781944"/>
          </a:xfrm>
          <a:prstGeom prst="rect">
            <a:avLst/>
          </a:prstGeom>
        </p:spPr>
      </p:pic>
      <p:pic>
        <p:nvPicPr>
          <p:cNvPr id="7" name="Рисунок 6" descr="IMG-20190207-WA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941168"/>
            <a:ext cx="2551832" cy="1637928"/>
          </a:xfrm>
          <a:prstGeom prst="rect">
            <a:avLst/>
          </a:prstGeom>
        </p:spPr>
      </p:pic>
      <p:pic>
        <p:nvPicPr>
          <p:cNvPr id="1026" name="Picture 2" descr="D:\Рабочий стол\годовой 2019\IMG-20190207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988840"/>
            <a:ext cx="1556919" cy="2767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Осьминский</a:t>
            </a:r>
            <a:r>
              <a:rPr lang="ru-RU" dirty="0" smtClean="0"/>
              <a:t>                 ветеринарный участок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5800688" cy="4800600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Зона обслуживания: 3 с/</a:t>
            </a:r>
            <a:r>
              <a:rPr lang="ru-RU" sz="1800" dirty="0" err="1" smtClean="0"/>
              <a:t>х</a:t>
            </a:r>
            <a:r>
              <a:rPr lang="ru-RU" sz="1800" dirty="0" smtClean="0"/>
              <a:t> предприятия,                               2 КФХ, 96ЛПХ, 21 </a:t>
            </a:r>
            <a:r>
              <a:rPr lang="ru-RU" sz="1800" dirty="0" err="1" smtClean="0"/>
              <a:t>нас.пункт</a:t>
            </a:r>
            <a:endParaRPr lang="ru-RU" sz="1800" dirty="0" smtClean="0"/>
          </a:p>
          <a:p>
            <a:r>
              <a:rPr lang="ru-RU" sz="1800" dirty="0" smtClean="0"/>
              <a:t>Поголовье: КРС 1591гол.,МРС 354 гол.,                    птица 20244гол.</a:t>
            </a:r>
          </a:p>
          <a:p>
            <a:r>
              <a:rPr lang="ru-RU" sz="1800" dirty="0" smtClean="0"/>
              <a:t>Выручка за 2019 г 380 559 руб.       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Зав.в/</a:t>
            </a:r>
            <a:r>
              <a:rPr lang="ru-RU" sz="2000" dirty="0" err="1" smtClean="0">
                <a:solidFill>
                  <a:schemeClr val="accent3"/>
                </a:solidFill>
              </a:rPr>
              <a:t>уч</a:t>
            </a:r>
            <a:r>
              <a:rPr lang="ru-RU" sz="2000" dirty="0" smtClean="0">
                <a:solidFill>
                  <a:schemeClr val="accent3"/>
                </a:solidFill>
              </a:rPr>
              <a:t>   </a:t>
            </a:r>
            <a:r>
              <a:rPr lang="ru-RU" sz="1800" dirty="0" smtClean="0">
                <a:solidFill>
                  <a:schemeClr val="accent3"/>
                </a:solidFill>
              </a:rPr>
              <a:t>                      </a:t>
            </a:r>
            <a:r>
              <a:rPr lang="ru-RU" sz="1800" dirty="0" smtClean="0"/>
              <a:t>за     (-1 023 674 руб. к 2018 г.)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Киселева Анжела</a:t>
            </a:r>
          </a:p>
          <a:p>
            <a:r>
              <a:rPr lang="ru-RU" sz="1800" dirty="0" smtClean="0"/>
              <a:t>Выполняемая работа-отбор проб            </a:t>
            </a:r>
            <a:r>
              <a:rPr lang="ru-RU" sz="2000" dirty="0" smtClean="0">
                <a:solidFill>
                  <a:schemeClr val="accent3"/>
                </a:solidFill>
              </a:rPr>
              <a:t>Владимировна</a:t>
            </a:r>
            <a:r>
              <a:rPr lang="ru-RU" sz="1800" dirty="0" smtClean="0"/>
              <a:t>                          крови у животных в с/</a:t>
            </a:r>
            <a:r>
              <a:rPr lang="ru-RU" sz="1800" dirty="0" err="1" smtClean="0"/>
              <a:t>х</a:t>
            </a:r>
            <a:r>
              <a:rPr lang="ru-RU" sz="1800" dirty="0" smtClean="0"/>
              <a:t>                                             предприятии и частном секторе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фельдшер</a:t>
            </a:r>
          </a:p>
          <a:p>
            <a:r>
              <a:rPr lang="ru-RU" sz="1800" dirty="0" smtClean="0"/>
              <a:t>- вакцинация против               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Соколова   Галина             </a:t>
            </a:r>
            <a:r>
              <a:rPr lang="ru-RU" sz="1800" dirty="0" smtClean="0"/>
              <a:t>бешенства                                              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Ивановна</a:t>
            </a:r>
          </a:p>
          <a:p>
            <a:r>
              <a:rPr lang="ru-RU" sz="1800" dirty="0" smtClean="0"/>
              <a:t>- оформление ВСД</a:t>
            </a:r>
          </a:p>
          <a:p>
            <a:r>
              <a:rPr lang="ru-RU" sz="1800" dirty="0" smtClean="0"/>
              <a:t>- обследований ЛПХ и КФХ при                                          угрозе заноса и распространения                                     особо опасных болезней (АЧС, грипп птиц)</a:t>
            </a:r>
          </a:p>
          <a:p>
            <a:r>
              <a:rPr lang="ru-RU" sz="1800" dirty="0" smtClean="0"/>
              <a:t>- проведение ВСЭ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04664"/>
            <a:ext cx="2520280" cy="192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г.ив.осьмин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221088"/>
            <a:ext cx="1749300" cy="2376264"/>
          </a:xfrm>
          <a:prstGeom prst="rect">
            <a:avLst/>
          </a:prstGeom>
        </p:spPr>
      </p:pic>
      <p:pic>
        <p:nvPicPr>
          <p:cNvPr id="12" name="Рисунок 11" descr="анжел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2204864"/>
            <a:ext cx="1728193" cy="20417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Ретюньский</a:t>
            </a:r>
            <a:r>
              <a:rPr lang="ru-RU" dirty="0" smtClean="0"/>
              <a:t> ветеринарный участок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5728680" cy="4800600"/>
          </a:xfrm>
        </p:spPr>
        <p:txBody>
          <a:bodyPr>
            <a:normAutofit/>
          </a:bodyPr>
          <a:lstStyle/>
          <a:p>
            <a:r>
              <a:rPr lang="ru-RU" sz="1900" dirty="0" smtClean="0"/>
              <a:t>Зона обслуживания: 5 с/</a:t>
            </a:r>
            <a:r>
              <a:rPr lang="ru-RU" sz="1900" dirty="0" err="1" smtClean="0"/>
              <a:t>х</a:t>
            </a:r>
            <a:r>
              <a:rPr lang="ru-RU" sz="1900" dirty="0" smtClean="0"/>
              <a:t> предприятий,                    6 КФХ, 125ЛПХ, 86 </a:t>
            </a:r>
            <a:r>
              <a:rPr lang="ru-RU" sz="1900" dirty="0" err="1" smtClean="0"/>
              <a:t>нас.пунктов</a:t>
            </a:r>
            <a:endParaRPr lang="ru-RU" sz="1900" dirty="0" smtClean="0"/>
          </a:p>
          <a:p>
            <a:r>
              <a:rPr lang="ru-RU" sz="1900" dirty="0" smtClean="0"/>
              <a:t>Поголовье: КРС 13616гол.,МРС 384гол.,           птица 5171гол., свиньи 78гол.</a:t>
            </a:r>
          </a:p>
          <a:p>
            <a:r>
              <a:rPr lang="ru-RU" sz="1900" dirty="0" smtClean="0"/>
              <a:t>Выручка за 2019 г. 968 474 руб.  </a:t>
            </a:r>
            <a:r>
              <a:rPr lang="ru-RU" sz="2000" dirty="0" smtClean="0">
                <a:solidFill>
                  <a:schemeClr val="accent3"/>
                </a:solidFill>
              </a:rPr>
              <a:t>Зав.в/</a:t>
            </a:r>
            <a:r>
              <a:rPr lang="ru-RU" sz="2000" dirty="0" err="1" smtClean="0">
                <a:solidFill>
                  <a:schemeClr val="accent3"/>
                </a:solidFill>
              </a:rPr>
              <a:t>уч</a:t>
            </a:r>
            <a:r>
              <a:rPr lang="ru-RU" sz="2000" dirty="0" smtClean="0">
                <a:solidFill>
                  <a:schemeClr val="accent3"/>
                </a:solidFill>
              </a:rPr>
              <a:t> Чернова</a:t>
            </a:r>
            <a:r>
              <a:rPr lang="ru-RU" sz="1900" dirty="0" smtClean="0"/>
              <a:t>                                     (+368 656 руб. к 2018 г.)          </a:t>
            </a:r>
            <a:r>
              <a:rPr lang="ru-RU" sz="2000" dirty="0" smtClean="0">
                <a:solidFill>
                  <a:schemeClr val="accent3"/>
                </a:solidFill>
              </a:rPr>
              <a:t>Инна Владимировна</a:t>
            </a:r>
          </a:p>
          <a:p>
            <a:r>
              <a:rPr lang="ru-RU" sz="1900" dirty="0" smtClean="0"/>
              <a:t>Выполняемая работа-отбор               </a:t>
            </a:r>
            <a:r>
              <a:rPr lang="ru-RU" sz="2000" dirty="0" err="1" smtClean="0">
                <a:solidFill>
                  <a:schemeClr val="accent3"/>
                </a:solidFill>
              </a:rPr>
              <a:t>эпизоотолог</a:t>
            </a:r>
            <a:r>
              <a:rPr lang="ru-RU" sz="1900" dirty="0" smtClean="0"/>
              <a:t>                                   проб крови у животных в     </a:t>
            </a:r>
            <a:r>
              <a:rPr lang="ru-RU" sz="2000" dirty="0" smtClean="0">
                <a:solidFill>
                  <a:schemeClr val="accent3"/>
                </a:solidFill>
              </a:rPr>
              <a:t>Иванова Александра                                      </a:t>
            </a:r>
            <a:r>
              <a:rPr lang="ru-RU" sz="1900" dirty="0" smtClean="0"/>
              <a:t>с/</a:t>
            </a:r>
            <a:r>
              <a:rPr lang="ru-RU" sz="1900" dirty="0" err="1" smtClean="0"/>
              <a:t>х</a:t>
            </a:r>
            <a:r>
              <a:rPr lang="ru-RU" sz="1900" dirty="0" smtClean="0"/>
              <a:t> предприятиях и ч/с       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Павловна</a:t>
            </a:r>
          </a:p>
          <a:p>
            <a:r>
              <a:rPr lang="ru-RU" sz="1900" dirty="0" smtClean="0"/>
              <a:t>- вакцинация против КЧС,                               бешенства, вирусных болезней КРС</a:t>
            </a:r>
          </a:p>
          <a:p>
            <a:r>
              <a:rPr lang="ru-RU" sz="1900" dirty="0" smtClean="0"/>
              <a:t>- оформление ВСД      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водитель</a:t>
            </a:r>
          </a:p>
          <a:p>
            <a:r>
              <a:rPr lang="ru-RU" sz="1900" dirty="0" smtClean="0"/>
              <a:t>- обследование ЛПХ и КФХ       </a:t>
            </a:r>
            <a:r>
              <a:rPr lang="ru-RU" sz="2000" dirty="0" smtClean="0">
                <a:solidFill>
                  <a:schemeClr val="accent3"/>
                </a:solidFill>
              </a:rPr>
              <a:t>Чернов</a:t>
            </a:r>
          </a:p>
          <a:p>
            <a:r>
              <a:rPr lang="ru-RU" sz="1900" dirty="0" smtClean="0"/>
              <a:t>Проведение ВСЭ               </a:t>
            </a:r>
            <a:r>
              <a:rPr lang="ru-RU" sz="2000" dirty="0" smtClean="0">
                <a:solidFill>
                  <a:schemeClr val="accent3"/>
                </a:solidFill>
              </a:rPr>
              <a:t>Сергей Николаевич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5" name="Рисунок 4" descr="смыв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908720"/>
            <a:ext cx="2395488" cy="1800200"/>
          </a:xfrm>
          <a:prstGeom prst="rect">
            <a:avLst/>
          </a:prstGeom>
        </p:spPr>
      </p:pic>
      <p:pic>
        <p:nvPicPr>
          <p:cNvPr id="6" name="Рисунок 5" descr="IMG-20190206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2780928"/>
            <a:ext cx="1665362" cy="1944216"/>
          </a:xfrm>
          <a:prstGeom prst="rect">
            <a:avLst/>
          </a:prstGeom>
        </p:spPr>
      </p:pic>
      <p:pic>
        <p:nvPicPr>
          <p:cNvPr id="7" name="Рисунок 6" descr="IMG-20190207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653136"/>
            <a:ext cx="2412504" cy="188138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Лужский</a:t>
            </a:r>
            <a:r>
              <a:rPr lang="ru-RU" dirty="0" smtClean="0"/>
              <a:t> городской ветеринарный участок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5728680" cy="4800600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/>
              <a:t>Зона обслуживания: 3 с/</a:t>
            </a:r>
            <a:r>
              <a:rPr lang="ru-RU" sz="1900" dirty="0" err="1" smtClean="0"/>
              <a:t>х</a:t>
            </a:r>
            <a:r>
              <a:rPr lang="ru-RU" sz="1900" dirty="0" smtClean="0"/>
              <a:t> предприятия,                    5КФХ, 227ЛПХ, 99 </a:t>
            </a:r>
            <a:r>
              <a:rPr lang="ru-RU" sz="1900" dirty="0" err="1" smtClean="0"/>
              <a:t>нас.пунктов</a:t>
            </a:r>
            <a:endParaRPr lang="ru-RU" sz="1900" dirty="0" smtClean="0"/>
          </a:p>
          <a:p>
            <a:r>
              <a:rPr lang="ru-RU" sz="1900" dirty="0" smtClean="0"/>
              <a:t>Поголовье: КРС 4427гол.,МРС 579 гол.,           птица 4338 гол., свиньи 73 гол.</a:t>
            </a:r>
          </a:p>
          <a:p>
            <a:r>
              <a:rPr lang="ru-RU" sz="1900" dirty="0" smtClean="0"/>
              <a:t>Выручка за 2019 г. 882 605 руб.          </a:t>
            </a:r>
            <a:r>
              <a:rPr lang="ru-RU" sz="2000" dirty="0" smtClean="0">
                <a:solidFill>
                  <a:schemeClr val="accent3"/>
                </a:solidFill>
              </a:rPr>
              <a:t>Зав.в/</a:t>
            </a:r>
            <a:r>
              <a:rPr lang="ru-RU" sz="2000" dirty="0" err="1" smtClean="0">
                <a:solidFill>
                  <a:schemeClr val="accent3"/>
                </a:solidFill>
              </a:rPr>
              <a:t>уч</a:t>
            </a:r>
            <a:r>
              <a:rPr lang="ru-RU" sz="1900" dirty="0" smtClean="0">
                <a:solidFill>
                  <a:schemeClr val="accent3"/>
                </a:solidFill>
              </a:rPr>
              <a:t> </a:t>
            </a:r>
            <a:r>
              <a:rPr lang="ru-RU" sz="1900" dirty="0" smtClean="0"/>
              <a:t>                             (+67 985 руб. к 2018 г.)        </a:t>
            </a:r>
            <a:r>
              <a:rPr lang="ru-RU" sz="2000" dirty="0" smtClean="0">
                <a:solidFill>
                  <a:schemeClr val="accent3"/>
                </a:solidFill>
              </a:rPr>
              <a:t>Старикова Людмила</a:t>
            </a:r>
          </a:p>
          <a:p>
            <a:r>
              <a:rPr lang="ru-RU" sz="1900" dirty="0" smtClean="0"/>
              <a:t>Выполняемая работа-                         </a:t>
            </a:r>
            <a:r>
              <a:rPr lang="ru-RU" sz="1800" dirty="0" smtClean="0">
                <a:solidFill>
                  <a:schemeClr val="accent3"/>
                </a:solidFill>
              </a:rPr>
              <a:t>Петровна</a:t>
            </a:r>
            <a:endParaRPr lang="ru-RU" sz="1900" dirty="0" smtClean="0"/>
          </a:p>
          <a:p>
            <a:pPr>
              <a:buNone/>
            </a:pPr>
            <a:r>
              <a:rPr lang="ru-RU" sz="1900" dirty="0" smtClean="0"/>
              <a:t>отбор проб крови у животных         </a:t>
            </a:r>
            <a:r>
              <a:rPr lang="ru-RU" sz="1800" dirty="0" smtClean="0">
                <a:solidFill>
                  <a:schemeClr val="accent3"/>
                </a:solidFill>
              </a:rPr>
              <a:t>в/врач </a:t>
            </a:r>
            <a:r>
              <a:rPr lang="ru-RU" sz="1800" dirty="0" err="1" smtClean="0">
                <a:solidFill>
                  <a:schemeClr val="accent3"/>
                </a:solidFill>
              </a:rPr>
              <a:t>Киричук</a:t>
            </a:r>
            <a:endParaRPr lang="ru-RU" sz="1900" dirty="0" smtClean="0"/>
          </a:p>
          <a:p>
            <a:pPr>
              <a:buNone/>
            </a:pPr>
            <a:r>
              <a:rPr lang="ru-RU" sz="1900" dirty="0" smtClean="0"/>
              <a:t> в с/</a:t>
            </a:r>
            <a:r>
              <a:rPr lang="ru-RU" sz="1900" dirty="0" err="1" smtClean="0"/>
              <a:t>х</a:t>
            </a:r>
            <a:r>
              <a:rPr lang="ru-RU" sz="1900" dirty="0" smtClean="0"/>
              <a:t> предприятиях и  ч/с         </a:t>
            </a:r>
            <a:r>
              <a:rPr lang="ru-RU" sz="1900" dirty="0" smtClean="0">
                <a:solidFill>
                  <a:schemeClr val="accent3"/>
                </a:solidFill>
              </a:rPr>
              <a:t>Маргарита Сергеевна </a:t>
            </a:r>
            <a:endParaRPr lang="ru-RU" sz="2000" dirty="0" smtClean="0">
              <a:solidFill>
                <a:schemeClr val="accent3"/>
              </a:solidFill>
            </a:endParaRPr>
          </a:p>
          <a:p>
            <a:r>
              <a:rPr lang="ru-RU" sz="1900" dirty="0" smtClean="0"/>
              <a:t>- вакцинация против КЧС,                               бешенства, вирусных болезней КРС, сибирской язвы</a:t>
            </a:r>
          </a:p>
          <a:p>
            <a:r>
              <a:rPr lang="ru-RU" sz="1900" dirty="0" smtClean="0"/>
              <a:t>- оформление ВСД                                 </a:t>
            </a:r>
            <a:r>
              <a:rPr lang="ru-RU" sz="1900" dirty="0" smtClean="0">
                <a:solidFill>
                  <a:schemeClr val="accent3"/>
                </a:solidFill>
              </a:rPr>
              <a:t>в/врач</a:t>
            </a:r>
            <a:endParaRPr lang="ru-RU" sz="2000" dirty="0" smtClean="0">
              <a:solidFill>
                <a:schemeClr val="accent3"/>
              </a:solidFill>
            </a:endParaRPr>
          </a:p>
          <a:p>
            <a:r>
              <a:rPr lang="ru-RU" sz="1900" dirty="0" smtClean="0"/>
              <a:t>- обследование ЛПХ и КФХ           </a:t>
            </a:r>
            <a:r>
              <a:rPr lang="ru-RU" sz="2000" dirty="0" smtClean="0">
                <a:solidFill>
                  <a:schemeClr val="accent3"/>
                </a:solidFill>
              </a:rPr>
              <a:t>Захарова</a:t>
            </a:r>
          </a:p>
          <a:p>
            <a:r>
              <a:rPr lang="ru-RU" sz="1900" dirty="0" smtClean="0"/>
              <a:t>- проведение ВСЭ           </a:t>
            </a:r>
            <a:r>
              <a:rPr lang="ru-RU" sz="2000" dirty="0" smtClean="0">
                <a:solidFill>
                  <a:schemeClr val="accent3"/>
                </a:solidFill>
              </a:rPr>
              <a:t>Наталья Владимировна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60648"/>
            <a:ext cx="2566068" cy="211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IMG_9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797152"/>
            <a:ext cx="1903760" cy="1607840"/>
          </a:xfrm>
          <a:prstGeom prst="rect">
            <a:avLst/>
          </a:prstGeom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636912"/>
            <a:ext cx="211223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0000" y="-6796136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722294"/>
            <a:ext cx="2430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ООО А/Х «Приозерный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9788" y="6258798"/>
            <a:ext cx="1926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Завод «Белкозин»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1722294"/>
            <a:ext cx="2592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ООО конный завод«</a:t>
            </a:r>
            <a:r>
              <a:rPr lang="ru-RU" sz="1600" i="1" u="sng" dirty="0" err="1" smtClean="0">
                <a:latin typeface="Arial" pitchFamily="34" charset="0"/>
                <a:cs typeface="Arial" pitchFamily="34" charset="0"/>
              </a:rPr>
              <a:t>Калгановский</a:t>
            </a:r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38286" y="4149080"/>
            <a:ext cx="1897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ПО «Лужский КЗ»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52087" y="6228020"/>
            <a:ext cx="2269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ООО «</a:t>
            </a:r>
            <a:r>
              <a:rPr lang="ru-RU" sz="1600" i="1" u="sng" dirty="0" err="1" smtClean="0">
                <a:latin typeface="Arial" pitchFamily="34" charset="0"/>
                <a:cs typeface="Arial" pitchFamily="34" charset="0"/>
              </a:rPr>
              <a:t>Идаванг</a:t>
            </a:r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 Луга»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52145" y="1700808"/>
            <a:ext cx="1734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ООО «Конкорд»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372200" y="6228020"/>
            <a:ext cx="277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ЗАО ПЗ «Ручьи»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464469" y="4139788"/>
            <a:ext cx="2149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ОАО «</a:t>
            </a:r>
            <a:r>
              <a:rPr lang="ru-RU" sz="1600" i="1" u="sng" dirty="0" err="1" smtClean="0">
                <a:latin typeface="Arial" pitchFamily="34" charset="0"/>
                <a:cs typeface="Arial" pitchFamily="34" charset="0"/>
              </a:rPr>
              <a:t>Лужский</a:t>
            </a:r>
            <a:r>
              <a:rPr lang="ru-RU" sz="1600" i="1" u="sng" dirty="0" smtClean="0">
                <a:latin typeface="Arial" pitchFamily="34" charset="0"/>
                <a:cs typeface="Arial" pitchFamily="34" charset="0"/>
              </a:rPr>
              <a:t> ККЗ»</a:t>
            </a:r>
            <a:endParaRPr lang="ru-RU" sz="1600" dirty="0" smtClean="0"/>
          </a:p>
        </p:txBody>
      </p:sp>
      <p:pic>
        <p:nvPicPr>
          <p:cNvPr id="22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144000" y="-68580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:\Рабочий стол\ФОТО\Калгановка фестиваль 25.05.19\lfmcERP7e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88640"/>
            <a:ext cx="2111896" cy="1583922"/>
          </a:xfrm>
          <a:prstGeom prst="rect">
            <a:avLst/>
          </a:prstGeom>
          <a:noFill/>
        </p:spPr>
      </p:pic>
      <p:pic>
        <p:nvPicPr>
          <p:cNvPr id="3" name="Picture 2" descr="D:\Рабочий стол\ФОТО\Идаванг\IMG_35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653136"/>
            <a:ext cx="2208246" cy="165618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2492896"/>
            <a:ext cx="2459112" cy="164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2420888"/>
            <a:ext cx="2291093" cy="17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4653136"/>
            <a:ext cx="2448100" cy="15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4581128"/>
            <a:ext cx="2495485" cy="166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D036~1\AppData\Local\Temp\7zOCCE15FF9\IMG_20190923_11584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3" y="260648"/>
            <a:ext cx="1944216" cy="151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3648" y="188640"/>
            <a:ext cx="207572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59632" y="2204864"/>
            <a:ext cx="2335808" cy="175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1547664" y="4077072"/>
            <a:ext cx="1596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i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АО «Рассвет»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7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Городская   ветеринарная лечебница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4800600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 smtClean="0"/>
              <a:t>Проведено приемов животных </a:t>
            </a:r>
          </a:p>
          <a:p>
            <a:pPr>
              <a:buNone/>
            </a:pPr>
            <a:r>
              <a:rPr lang="ru-RU" sz="1900" dirty="0" smtClean="0"/>
              <a:t>за 2018 г. 12 173</a:t>
            </a:r>
          </a:p>
          <a:p>
            <a:r>
              <a:rPr lang="ru-RU" sz="1900" dirty="0" smtClean="0"/>
              <a:t>Выручка за 2019 г. 4 054 577 руб.</a:t>
            </a:r>
          </a:p>
          <a:p>
            <a:pPr>
              <a:buNone/>
            </a:pPr>
            <a:r>
              <a:rPr lang="ru-RU" sz="1900" dirty="0" smtClean="0"/>
              <a:t>(+323 568 руб. к 2018 г.)                          </a:t>
            </a:r>
            <a:r>
              <a:rPr lang="ru-RU" sz="2000" dirty="0" smtClean="0">
                <a:solidFill>
                  <a:schemeClr val="accent3"/>
                </a:solidFill>
              </a:rPr>
              <a:t> </a:t>
            </a:r>
          </a:p>
          <a:p>
            <a:r>
              <a:rPr lang="ru-RU" sz="1900" dirty="0" smtClean="0"/>
              <a:t>Выполняемая работа-диагностика</a:t>
            </a:r>
          </a:p>
          <a:p>
            <a:pPr>
              <a:buNone/>
            </a:pPr>
            <a:r>
              <a:rPr lang="ru-RU" sz="1900" dirty="0" smtClean="0"/>
              <a:t>  и лечение болезней мелких домашних животных;</a:t>
            </a:r>
          </a:p>
          <a:p>
            <a:r>
              <a:rPr lang="ru-RU" sz="1900" dirty="0" smtClean="0"/>
              <a:t>Кастрация и стерилизация </a:t>
            </a:r>
          </a:p>
          <a:p>
            <a:r>
              <a:rPr lang="ru-RU" sz="1900" dirty="0" smtClean="0"/>
              <a:t>Вакцинация, </a:t>
            </a:r>
            <a:r>
              <a:rPr lang="ru-RU" sz="1900" dirty="0" err="1" smtClean="0"/>
              <a:t>чипирование</a:t>
            </a:r>
            <a:r>
              <a:rPr lang="ru-RU" sz="1900" dirty="0" smtClean="0"/>
              <a:t>           </a:t>
            </a:r>
          </a:p>
          <a:p>
            <a:r>
              <a:rPr lang="ru-RU" sz="1900" dirty="0" smtClean="0"/>
              <a:t>Отбор проб для лабораторных исследований</a:t>
            </a:r>
          </a:p>
          <a:p>
            <a:r>
              <a:rPr lang="ru-RU" sz="1900" dirty="0" smtClean="0"/>
              <a:t>Реализация </a:t>
            </a:r>
            <a:r>
              <a:rPr lang="ru-RU" sz="1900" dirty="0" err="1" smtClean="0"/>
              <a:t>вет.препаратов</a:t>
            </a:r>
            <a:r>
              <a:rPr lang="ru-RU" sz="1900" dirty="0" smtClean="0"/>
              <a:t> и лечебных кормов</a:t>
            </a:r>
          </a:p>
          <a:p>
            <a:r>
              <a:rPr lang="ru-RU" sz="1900" dirty="0" smtClean="0"/>
              <a:t>Оформление ВСД                                         </a:t>
            </a:r>
            <a:r>
              <a:rPr lang="ru-RU" sz="1900" dirty="0" smtClean="0">
                <a:solidFill>
                  <a:srgbClr val="C00000"/>
                </a:solidFill>
              </a:rPr>
              <a:t>в/</a:t>
            </a:r>
            <a:r>
              <a:rPr lang="ru-RU" sz="1900" dirty="0" err="1" smtClean="0">
                <a:solidFill>
                  <a:srgbClr val="C00000"/>
                </a:solidFill>
              </a:rPr>
              <a:t>ф</a:t>
            </a:r>
            <a:r>
              <a:rPr lang="ru-RU" sz="1900" dirty="0" smtClean="0">
                <a:solidFill>
                  <a:srgbClr val="C00000"/>
                </a:solidFill>
              </a:rPr>
              <a:t> Мамалыга Роман Анатольевич</a:t>
            </a:r>
            <a:endParaRPr lang="ru-RU" sz="1900" dirty="0" smtClean="0"/>
          </a:p>
          <a:p>
            <a:endParaRPr lang="ru-RU" sz="1900" dirty="0" smtClean="0"/>
          </a:p>
          <a:p>
            <a:pPr>
              <a:buNone/>
            </a:pPr>
            <a:r>
              <a:rPr lang="ru-RU" sz="1900" dirty="0" smtClean="0">
                <a:solidFill>
                  <a:schemeClr val="accent3"/>
                </a:solidFill>
              </a:rPr>
              <a:t>Зав.аптекой </a:t>
            </a:r>
            <a:r>
              <a:rPr lang="ru-RU" sz="1900" dirty="0" err="1" smtClean="0">
                <a:solidFill>
                  <a:schemeClr val="accent3"/>
                </a:solidFill>
              </a:rPr>
              <a:t>Сумерина</a:t>
            </a:r>
            <a:r>
              <a:rPr lang="ru-RU" sz="1900" dirty="0" smtClean="0">
                <a:solidFill>
                  <a:schemeClr val="accent3"/>
                </a:solidFill>
              </a:rPr>
              <a:t> Вера </a:t>
            </a:r>
            <a:r>
              <a:rPr lang="ru-RU" sz="1900" dirty="0" err="1" smtClean="0">
                <a:solidFill>
                  <a:schemeClr val="accent3"/>
                </a:solidFill>
              </a:rPr>
              <a:t>Эйновна</a:t>
            </a:r>
            <a:endParaRPr lang="ru-RU" sz="1900" dirty="0" smtClean="0">
              <a:solidFill>
                <a:schemeClr val="accent3"/>
              </a:solidFill>
            </a:endParaRPr>
          </a:p>
          <a:p>
            <a:pPr>
              <a:buNone/>
            </a:pPr>
            <a:r>
              <a:rPr lang="ru-RU" sz="1900" dirty="0" smtClean="0">
                <a:solidFill>
                  <a:schemeClr val="accent3"/>
                </a:solidFill>
              </a:rPr>
              <a:t>в/врач Иванова Татьяна Федоровна</a:t>
            </a:r>
          </a:p>
          <a:p>
            <a:pPr>
              <a:buNone/>
            </a:pPr>
            <a:r>
              <a:rPr lang="ru-RU" sz="1900" dirty="0" smtClean="0">
                <a:solidFill>
                  <a:schemeClr val="accent3"/>
                </a:solidFill>
              </a:rPr>
              <a:t>в/</a:t>
            </a:r>
            <a:r>
              <a:rPr lang="ru-RU" sz="1900" dirty="0" err="1" smtClean="0">
                <a:solidFill>
                  <a:schemeClr val="accent3"/>
                </a:solidFill>
              </a:rPr>
              <a:t>вр</a:t>
            </a:r>
            <a:r>
              <a:rPr lang="ru-RU" sz="1900" dirty="0" smtClean="0">
                <a:solidFill>
                  <a:schemeClr val="accent3"/>
                </a:solidFill>
              </a:rPr>
              <a:t> Калинина Екатерина Александровна            </a:t>
            </a:r>
          </a:p>
          <a:p>
            <a:pPr>
              <a:buNone/>
            </a:pPr>
            <a:r>
              <a:rPr lang="ru-RU" sz="1900" dirty="0" smtClean="0">
                <a:solidFill>
                  <a:schemeClr val="accent3"/>
                </a:solidFill>
              </a:rPr>
              <a:t>в/</a:t>
            </a:r>
            <a:r>
              <a:rPr lang="ru-RU" sz="1900" dirty="0" err="1" smtClean="0">
                <a:solidFill>
                  <a:schemeClr val="accent3"/>
                </a:solidFill>
              </a:rPr>
              <a:t>вр</a:t>
            </a:r>
            <a:r>
              <a:rPr lang="ru-RU" sz="1900" dirty="0" smtClean="0">
                <a:solidFill>
                  <a:schemeClr val="accent3"/>
                </a:solidFill>
              </a:rPr>
              <a:t> Бабаева Любовь Николаевна </a:t>
            </a:r>
            <a:endParaRPr lang="ru-RU" sz="2000" dirty="0" smtClean="0">
              <a:solidFill>
                <a:schemeClr val="accent3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1026" name="Picture 2" descr="luzhskaya-gorodskaya-veterinarnaya-lechebnitsaAE5B3CA7-6A35-5F0F-191C-E9F5094E2D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797152"/>
            <a:ext cx="2978696" cy="1937792"/>
          </a:xfrm>
          <a:prstGeom prst="rect">
            <a:avLst/>
          </a:prstGeom>
          <a:noFill/>
        </p:spPr>
      </p:pic>
      <p:pic>
        <p:nvPicPr>
          <p:cNvPr id="13" name="Рисунок 12" descr="IMG_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836712"/>
            <a:ext cx="2459112" cy="1790328"/>
          </a:xfrm>
          <a:prstGeom prst="rect">
            <a:avLst/>
          </a:prstGeom>
        </p:spPr>
      </p:pic>
      <p:pic>
        <p:nvPicPr>
          <p:cNvPr id="2050" name="Picture 2" descr="D:\Рабочий стол\ФОТО\ро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996952"/>
            <a:ext cx="2029867" cy="1354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услуги в 2019 г.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25557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Рабочий стол\годовой 2019\сайт мшин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283385" cy="1597422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12976"/>
            <a:ext cx="2854147" cy="178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отрудник\AppData\Local\Microsoft\Windows\INetCache\Content.Word\IMG_20190410_1931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293096"/>
            <a:ext cx="252909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Загрузки\WhatsApp Image 2019-09-20 at 10.46.28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5157192"/>
            <a:ext cx="2259748" cy="127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Загрузки\WhatsApp Image 2019-09-20 at 10.46.27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573016"/>
            <a:ext cx="1277497" cy="22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Подразделения ГВС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495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Лаборатория ВСЭ на рынке </a:t>
            </a:r>
            <a:r>
              <a:rPr lang="ru-RU" sz="2000" dirty="0" err="1" smtClean="0"/>
              <a:t>РайПО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>
                <a:solidFill>
                  <a:schemeClr val="accent3"/>
                </a:solidFill>
              </a:rPr>
              <a:t>в/</a:t>
            </a:r>
            <a:r>
              <a:rPr lang="ru-RU" sz="2000" dirty="0" err="1" smtClean="0">
                <a:solidFill>
                  <a:schemeClr val="accent3"/>
                </a:solidFill>
              </a:rPr>
              <a:t>ф</a:t>
            </a:r>
            <a:r>
              <a:rPr lang="ru-RU" sz="2000" dirty="0" smtClean="0">
                <a:solidFill>
                  <a:schemeClr val="accent3"/>
                </a:solidFill>
              </a:rPr>
              <a:t> Иванова Вера Андреевна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3"/>
                </a:solidFill>
              </a:rPr>
              <a:t>Зав.лабораторией </a:t>
            </a:r>
            <a:r>
              <a:rPr lang="ru-RU" sz="2000" dirty="0" err="1" smtClean="0">
                <a:solidFill>
                  <a:schemeClr val="accent3"/>
                </a:solidFill>
              </a:rPr>
              <a:t>Рожневская</a:t>
            </a:r>
            <a:r>
              <a:rPr lang="ru-RU" sz="2000" dirty="0" smtClean="0">
                <a:solidFill>
                  <a:schemeClr val="accent3"/>
                </a:solidFill>
              </a:rPr>
              <a:t> Елена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3"/>
                </a:solidFill>
              </a:rPr>
              <a:t>Кирилловна</a:t>
            </a:r>
          </a:p>
          <a:p>
            <a:pPr>
              <a:buNone/>
            </a:pPr>
            <a:endParaRPr lang="ru-RU" sz="2000" dirty="0" smtClean="0">
              <a:solidFill>
                <a:schemeClr val="accent3"/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chemeClr val="accent3"/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chemeClr val="accent3"/>
              </a:solidFill>
            </a:endParaRPr>
          </a:p>
          <a:p>
            <a:pPr>
              <a:buNone/>
            </a:pPr>
            <a:r>
              <a:rPr lang="ru-RU" sz="2000" dirty="0" smtClean="0"/>
              <a:t>ГВС на ПО «</a:t>
            </a:r>
            <a:r>
              <a:rPr lang="ru-RU" sz="2000" dirty="0" err="1" smtClean="0"/>
              <a:t>Лужский</a:t>
            </a:r>
            <a:r>
              <a:rPr lang="ru-RU" sz="2000" dirty="0" smtClean="0"/>
              <a:t> консервный завод»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3"/>
                </a:solidFill>
              </a:rPr>
              <a:t>в/</a:t>
            </a:r>
            <a:r>
              <a:rPr lang="ru-RU" sz="2000" dirty="0" err="1" smtClean="0">
                <a:solidFill>
                  <a:schemeClr val="accent3"/>
                </a:solidFill>
              </a:rPr>
              <a:t>вр</a:t>
            </a:r>
            <a:r>
              <a:rPr lang="ru-RU" sz="2000" dirty="0" smtClean="0">
                <a:solidFill>
                  <a:schemeClr val="accent3"/>
                </a:solidFill>
              </a:rPr>
              <a:t> </a:t>
            </a:r>
            <a:r>
              <a:rPr lang="ru-RU" sz="2000" dirty="0" err="1" smtClean="0">
                <a:solidFill>
                  <a:schemeClr val="accent3"/>
                </a:solidFill>
              </a:rPr>
              <a:t>Бубилева</a:t>
            </a:r>
            <a:r>
              <a:rPr lang="ru-RU" sz="2000" dirty="0" smtClean="0">
                <a:solidFill>
                  <a:schemeClr val="accent3"/>
                </a:solidFill>
              </a:rPr>
              <a:t> Галина Ивановна</a:t>
            </a:r>
          </a:p>
          <a:p>
            <a:pPr>
              <a:buNone/>
            </a:pPr>
            <a:endParaRPr lang="ru-RU" sz="2000" dirty="0" smtClean="0">
              <a:solidFill>
                <a:schemeClr val="accent3"/>
              </a:solidFill>
            </a:endParaRPr>
          </a:p>
          <a:p>
            <a:pPr>
              <a:buNone/>
            </a:pPr>
            <a:r>
              <a:rPr lang="ru-RU" sz="2000" dirty="0" smtClean="0"/>
              <a:t>ГВС на АО«</a:t>
            </a:r>
            <a:r>
              <a:rPr lang="ru-RU" sz="2000" dirty="0" err="1" smtClean="0"/>
              <a:t>Лужский</a:t>
            </a:r>
            <a:r>
              <a:rPr lang="ru-RU" sz="2000" dirty="0" smtClean="0"/>
              <a:t> комбикормовый завод»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3"/>
                </a:solidFill>
              </a:rPr>
              <a:t>в/</a:t>
            </a:r>
            <a:r>
              <a:rPr lang="ru-RU" sz="2000" dirty="0" err="1" smtClean="0">
                <a:solidFill>
                  <a:schemeClr val="accent3"/>
                </a:solidFill>
              </a:rPr>
              <a:t>вр</a:t>
            </a:r>
            <a:r>
              <a:rPr lang="ru-RU" sz="2000" dirty="0" smtClean="0">
                <a:solidFill>
                  <a:schemeClr val="accent3"/>
                </a:solidFill>
              </a:rPr>
              <a:t> Иванова Наталья Юрьевна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>
                <a:solidFill>
                  <a:schemeClr val="accent3"/>
                </a:solidFill>
              </a:rPr>
              <a:t> </a:t>
            </a:r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55298" name="Picture 2" descr="D:\Рабочий стол\годовой 2019\IMG_8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484784"/>
            <a:ext cx="1632181" cy="1224136"/>
          </a:xfrm>
          <a:prstGeom prst="rect">
            <a:avLst/>
          </a:prstGeom>
          <a:noFill/>
        </p:spPr>
      </p:pic>
      <p:pic>
        <p:nvPicPr>
          <p:cNvPr id="55299" name="Picture 3" descr="D:\Рабочий стол\ФОТО\Ярмарка 2019\DSC_1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36912"/>
            <a:ext cx="2050328" cy="1368152"/>
          </a:xfrm>
          <a:prstGeom prst="rect">
            <a:avLst/>
          </a:prstGeom>
          <a:noFill/>
        </p:spPr>
      </p:pic>
      <p:pic>
        <p:nvPicPr>
          <p:cNvPr id="1028" name="Picture 4" descr="D:\Загрузки\WhatsApp Image 2020-02-12 at 10.53.1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924944"/>
            <a:ext cx="1519064" cy="2025419"/>
          </a:xfrm>
          <a:prstGeom prst="rect">
            <a:avLst/>
          </a:prstGeom>
          <a:noFill/>
        </p:spPr>
      </p:pic>
      <p:pic>
        <p:nvPicPr>
          <p:cNvPr id="1029" name="Picture 5" descr="D:\Загрузки\WhatsApp Image 2020-02-12 at 10.18.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5229200"/>
            <a:ext cx="1933848" cy="1450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Ветеринарно-санитарная экспертиза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2" cy="3925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796"/>
                <a:gridCol w="1008112"/>
                <a:gridCol w="936104"/>
                <a:gridCol w="864096"/>
                <a:gridCol w="864096"/>
                <a:gridCol w="1008112"/>
                <a:gridCol w="618036"/>
              </a:tblGrid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КРС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свиньи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МРС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кролики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птица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Рыба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Проведен предубойный осмотр и послеубойная ВСЭ в хозяйствах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34614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Поступило мяса на переработку, тонн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735,9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675,5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Из него обезврежено, тонн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4,1 (ПО ЛКЗ)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Проведено ВСЭ на рынках, туш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Сотрудники</a:t>
            </a:r>
            <a:r>
              <a:rPr lang="ru-RU" sz="2800" dirty="0" smtClean="0"/>
              <a:t> ГБУ ЛО «СББЖ Лужского района» награжденные по итогам работы                                                     </a:t>
            </a:r>
            <a:br>
              <a:rPr lang="ru-RU" sz="2800" dirty="0" smtClean="0"/>
            </a:br>
            <a:r>
              <a:rPr lang="ru-RU" sz="2800" dirty="0" smtClean="0"/>
              <a:t>               за 2019 год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8" name="Рисунок 7" descr="F:\DCIM\119D7100\DSC_31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797152"/>
            <a:ext cx="2304256" cy="154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DCIM\119D7100\DSC_32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996952"/>
            <a:ext cx="2321662" cy="15491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19672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Ветеринарный </a:t>
            </a:r>
            <a:r>
              <a:rPr lang="ru-RU" dirty="0" err="1" smtClean="0">
                <a:solidFill>
                  <a:srgbClr val="FF0000"/>
                </a:solidFill>
              </a:rPr>
              <a:t>врач-эпизоотолог</a:t>
            </a:r>
            <a:r>
              <a:rPr lang="ru-RU" dirty="0" smtClean="0">
                <a:solidFill>
                  <a:srgbClr val="FF0000"/>
                </a:solidFill>
              </a:rPr>
              <a:t>                                  </a:t>
            </a:r>
            <a:r>
              <a:rPr lang="ru-RU" dirty="0" err="1" smtClean="0">
                <a:solidFill>
                  <a:srgbClr val="FF0000"/>
                </a:solidFill>
              </a:rPr>
              <a:t>Оредежского</a:t>
            </a:r>
            <a:r>
              <a:rPr lang="ru-RU" dirty="0" smtClean="0">
                <a:solidFill>
                  <a:srgbClr val="FF0000"/>
                </a:solidFill>
              </a:rPr>
              <a:t> ветеринарного                                            участка      Соколова                                                                         Светлана Михайловна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33569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Начальник ГБУ ЛО «СББЖ Лужского района» Сериков Александр </a:t>
            </a:r>
            <a:r>
              <a:rPr lang="ru-RU" dirty="0" smtClean="0">
                <a:solidFill>
                  <a:srgbClr val="FF0000"/>
                </a:solidFill>
              </a:rPr>
              <a:t>И</a:t>
            </a:r>
            <a:r>
              <a:rPr lang="ru-RU" dirty="0" smtClean="0">
                <a:solidFill>
                  <a:srgbClr val="FF0000"/>
                </a:solidFill>
              </a:rPr>
              <a:t>ванович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170080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Коллектив ГБУ ЛО «СББЖ Лужского района» за большой вклад в социально-экономическое развитие Лужского МР</a:t>
            </a: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10" name="Рисунок 9" descr="D:\Загрузки\WhatsApp Image 2020-02-21 at 09.01.52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908720"/>
            <a:ext cx="1407889" cy="187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763688" y="19752"/>
            <a:ext cx="6912768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на 2020 год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Строительство навеса для хранения </a:t>
            </a:r>
            <a:r>
              <a:rPr lang="ru-RU" sz="2800" dirty="0" err="1" smtClean="0"/>
              <a:t>инсинератора</a:t>
            </a:r>
            <a:r>
              <a:rPr lang="ru-RU" sz="2800" dirty="0" smtClean="0"/>
              <a:t> и автомобилей ДУК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Вакцинация против бешенства диких плотоядных с помощью авиации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Приобретение легкового автомобиля для Лужского городского в/</a:t>
            </a:r>
            <a:r>
              <a:rPr lang="ru-RU" sz="2800" dirty="0" err="1" smtClean="0"/>
              <a:t>уч</a:t>
            </a:r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Организация ПИО на </a:t>
            </a:r>
            <a:r>
              <a:rPr lang="ru-RU" sz="2800" dirty="0" err="1" smtClean="0"/>
              <a:t>ветучастках</a:t>
            </a:r>
            <a:r>
              <a:rPr lang="ru-RU" sz="2800" dirty="0" smtClean="0"/>
              <a:t> в п.Осьмино и </a:t>
            </a:r>
            <a:r>
              <a:rPr lang="ru-RU" sz="2800" dirty="0" err="1" smtClean="0"/>
              <a:t>д.Ретюнь</a:t>
            </a:r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Аккредитация ветеринарной лаборатории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Проработка вопроса строительства модульной лаборатории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6816" y="-3413"/>
            <a:ext cx="8712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Перечень поднадзорных предприятий ГБУ ЛО «СББЖ Лужского района»</a:t>
            </a:r>
            <a:r>
              <a:rPr kumimoji="0" lang="en-US" sz="1600" b="1" i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состоянию на 01.01.2020 года</a:t>
            </a:r>
            <a:endParaRPr kumimoji="0" lang="ru-RU" sz="16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534118"/>
              </p:ext>
            </p:extLst>
          </p:nvPr>
        </p:nvGraphicFramePr>
        <p:xfrm>
          <a:off x="956150" y="666059"/>
          <a:ext cx="8001057" cy="5981449"/>
        </p:xfrm>
        <a:graphic>
          <a:graphicData uri="http://schemas.openxmlformats.org/drawingml/2006/table">
            <a:tbl>
              <a:tblPr/>
              <a:tblGrid>
                <a:gridCol w="591514"/>
                <a:gridCol w="5868054"/>
                <a:gridCol w="1541489"/>
              </a:tblGrid>
              <a:tr h="208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</a:t>
                      </a:r>
                      <a:r>
                        <a:rPr lang="ru-RU" sz="13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ru-RU" sz="13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endParaRPr lang="ru-RU" sz="1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объекта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Скотоводческие сельхозпредприятия 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Свиноводческие предприятия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Птицеводческие хозяйства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Звероводческие хозяйства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Коневодческие </a:t>
                      </a: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хозяйства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6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Рыбоводные хозяйства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Предприятия по производству зерна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Молокоперерабатывающие предприятия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Комбикормовый завод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Животноводческие хозяйства</a:t>
                      </a:r>
                      <a:r>
                        <a:rPr lang="ru-RU" sz="12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различных форм собственности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Мясоперерабатывающие предприятия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Предприятие</a:t>
                      </a:r>
                      <a:r>
                        <a:rPr lang="ru-RU" sz="12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по переработке и утилизации биологических отходов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Лабораторий ВСЭ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Крестьянские (фермерские) хозяйства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Рынки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Завод «Белкозин» (переработка спилка со шкур крс)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Охотхозяйства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Частная ветеринарная лечебница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Склад по хранению и реализации комбикормов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Зооцентр (содержание зверей, лошадей, </a:t>
                      </a:r>
                      <a:r>
                        <a:rPr lang="ru-RU" sz="12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зоопарковых</a:t>
                      </a: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животных)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Садоводства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ВПП (Ветеринарно-полицейский пост)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Питомник в/ч (содержание собак)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Торговые точки, реализующие подконтрольную продукцию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8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endParaRPr lang="ru-RU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r>
                        <a:rPr lang="ru-RU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1377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4687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</a:tabLst>
                      </a:pP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364" marR="51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818" y="285728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Arial" pitchFamily="34" charset="0"/>
                <a:cs typeface="Arial" pitchFamily="34" charset="0"/>
              </a:rPr>
              <a:t> Поголовье с/х животных, птиц, пушных зверей в с/х предприятиях и частном секторе Лужского района на 01.01.2020 г.</a:t>
            </a:r>
            <a:endParaRPr lang="ru-RU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0886335"/>
              </p:ext>
            </p:extLst>
          </p:nvPr>
        </p:nvGraphicFramePr>
        <p:xfrm>
          <a:off x="1115616" y="1484782"/>
          <a:ext cx="7920881" cy="3701898"/>
        </p:xfrm>
        <a:graphic>
          <a:graphicData uri="http://schemas.openxmlformats.org/drawingml/2006/table">
            <a:tbl>
              <a:tblPr/>
              <a:tblGrid>
                <a:gridCol w="2235638"/>
                <a:gridCol w="1436770"/>
                <a:gridCol w="1152128"/>
                <a:gridCol w="1296144"/>
                <a:gridCol w="1018063"/>
                <a:gridCol w="782138"/>
              </a:tblGrid>
              <a:tr h="2777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Виды животных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Поголовье животных и 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птиц, гол.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 2019 г. гол.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6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с/</a:t>
                      </a:r>
                      <a:r>
                        <a:rPr lang="ru-RU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предприятия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+/- к 2018 г.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ЛПХ, </a:t>
                      </a: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КФХ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+/- к 2018 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КРС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21365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+269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1058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(коров 364)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+269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22423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МРС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119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+25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1623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+341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1742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Свиньи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37724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+17612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172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-66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37896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6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Лошади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103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+22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116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219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Кролики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2002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-2021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0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Пчелы (пчелосемей)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1757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+257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1757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Птица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19414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+19414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12833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-26065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32247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Пушные звери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-1300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54"/>
            <a:ext cx="956150" cy="121442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301208"/>
            <a:ext cx="182420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5301208"/>
            <a:ext cx="18362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Загрузки\WhatsApp Image 2019-12-26 at 11.39.35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229200"/>
            <a:ext cx="1368152" cy="150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229200"/>
            <a:ext cx="2251497" cy="149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692696"/>
            <a:ext cx="2743200" cy="2355304"/>
          </a:xfrm>
        </p:spPr>
        <p:txBody>
          <a:bodyPr/>
          <a:lstStyle/>
          <a:p>
            <a:r>
              <a:rPr lang="ru-RU" sz="2400" i="1" u="sng" dirty="0" smtClean="0">
                <a:latin typeface="Arial" pitchFamily="34" charset="0"/>
                <a:cs typeface="Arial" pitchFamily="34" charset="0"/>
              </a:rPr>
              <a:t>Штатная численность работников  ГБУ ЛО «СББЖ Лужского района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38200" y="4365104"/>
            <a:ext cx="4419600" cy="1197496"/>
          </a:xfrm>
        </p:spPr>
        <p:txBody>
          <a:bodyPr>
            <a:normAutofit/>
          </a:bodyPr>
          <a:lstStyle/>
          <a:p>
            <a:r>
              <a:rPr lang="ru-RU" dirty="0" smtClean="0"/>
              <a:t>Средний возраст 46 лет                 Уволено 5 чел.</a:t>
            </a:r>
          </a:p>
          <a:p>
            <a:r>
              <a:rPr lang="ru-RU" dirty="0" smtClean="0"/>
              <a:t>Принято на работу 5 чел               Ушло на пенсию 1 чел</a:t>
            </a:r>
          </a:p>
          <a:p>
            <a:endParaRPr lang="ru-RU" dirty="0" smtClean="0"/>
          </a:p>
          <a:p>
            <a:r>
              <a:rPr lang="ru-RU" dirty="0" smtClean="0"/>
              <a:t>Повысили квалификацию 7 чел. основных работников (всего за 5 лет 94% - 31 чел. из 33)</a:t>
            </a:r>
          </a:p>
          <a:p>
            <a:endParaRPr lang="ru-RU" dirty="0"/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xmlns="" val="2083304563"/>
              </p:ext>
            </p:extLst>
          </p:nvPr>
        </p:nvGraphicFramePr>
        <p:xfrm>
          <a:off x="838200" y="1143000"/>
          <a:ext cx="4419600" cy="307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32656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latin typeface="Arial" pitchFamily="34" charset="0"/>
                <a:cs typeface="Arial" pitchFamily="34" charset="0"/>
              </a:rPr>
              <a:t>Субсидия на выполнение государственного задания в 2019 году</a:t>
            </a:r>
            <a:endParaRPr lang="ru-RU" sz="2000" b="1" i="1" u="sng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47750" y="1412776"/>
          <a:ext cx="748469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http://images.vector-images.com/47/luga2003_city_coa_n763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6150" cy="1214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Вакцинации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Распределение субсидии по отдельным вакцинациям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1884</Words>
  <Application>Microsoft Office PowerPoint</Application>
  <PresentationFormat>Экран (4:3)</PresentationFormat>
  <Paragraphs>590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Анализ эффективности выполнения противоэпизоотических мероприятий.   Мероприятия, направленные на развитие внебюджетных источников финансирования ГБУ ЛО «СББЖ Лужского района».   Задачи на 2020 год.</vt:lpstr>
      <vt:lpstr>Слайд 2</vt:lpstr>
      <vt:lpstr>Слайд 3</vt:lpstr>
      <vt:lpstr>Слайд 4</vt:lpstr>
      <vt:lpstr>Слайд 5</vt:lpstr>
      <vt:lpstr>Штатная численность работников  ГБУ ЛО «СББЖ Лужского района </vt:lpstr>
      <vt:lpstr>Слайд 7</vt:lpstr>
      <vt:lpstr>Вакцинации </vt:lpstr>
      <vt:lpstr>Распределение субсидии по отдельным вакцинациям</vt:lpstr>
      <vt:lpstr>Проведение дезинфекции</vt:lpstr>
      <vt:lpstr>Обследования и поголовье в ЛПХ всего проведено 1906 обследований    </vt:lpstr>
      <vt:lpstr>Задержано грузов без ВСД: МРС (овцы) 20 голов от ИП Гасимов Псковская обл. Груз отправлен обратно поставщику в сопровождении сотрудников ГИБДД</vt:lpstr>
      <vt:lpstr>Работа ветеринарно-полицейского поста          </vt:lpstr>
      <vt:lpstr>Слайд 14</vt:lpstr>
      <vt:lpstr>Мероприятия по недопущению распространения АЧС в ФЗ «Мшинское болото»</vt:lpstr>
      <vt:lpstr>Учет численности и падежа кабанов в охотхозяйствах </vt:lpstr>
      <vt:lpstr>Слайд 17</vt:lpstr>
      <vt:lpstr>Работа по созданию буферных зон</vt:lpstr>
      <vt:lpstr>Слайд 19</vt:lpstr>
      <vt:lpstr>Проведено рейдов 58, снято с реализации продукции 355 кг; обследовано торговых точек 338</vt:lpstr>
      <vt:lpstr> </vt:lpstr>
      <vt:lpstr>Информационная работа</vt:lpstr>
      <vt:lpstr>Слайд 23</vt:lpstr>
      <vt:lpstr>Организация работы подразделений</vt:lpstr>
      <vt:lpstr>Выручка по подразделениям</vt:lpstr>
      <vt:lpstr>Оредежский                ветеринарный участок</vt:lpstr>
      <vt:lpstr>Осьминский                 ветеринарный участок</vt:lpstr>
      <vt:lpstr>Ретюньский ветеринарный участок</vt:lpstr>
      <vt:lpstr>Лужский городской ветеринарный участок</vt:lpstr>
      <vt:lpstr>Городская   ветеринарная лечебница</vt:lpstr>
      <vt:lpstr>Новые услуги в 2019 г.</vt:lpstr>
      <vt:lpstr>Подразделения ГВС</vt:lpstr>
      <vt:lpstr>Ветеринарно-санитарная экспертиза</vt:lpstr>
      <vt:lpstr>Сотрудники ГБУ ЛО «СББЖ Лужского района» награжденные по итогам работы                                                                     за 2019 год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заболеваемости животных массовыми (незаразными) болезнями в Лужском районе за 2014 год</dc:title>
  <dc:creator>Ветстанция</dc:creator>
  <cp:lastModifiedBy>Windows User</cp:lastModifiedBy>
  <cp:revision>926</cp:revision>
  <cp:lastPrinted>2019-02-08T07:08:18Z</cp:lastPrinted>
  <dcterms:created xsi:type="dcterms:W3CDTF">2015-02-24T08:45:12Z</dcterms:created>
  <dcterms:modified xsi:type="dcterms:W3CDTF">2020-02-21T10:29:52Z</dcterms:modified>
</cp:coreProperties>
</file>